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aleway"/>
      <p:regular r:id="rId46"/>
      <p:bold r:id="rId47"/>
      <p:italic r:id="rId48"/>
      <p:boldItalic r:id="rId49"/>
    </p:embeddedFont>
    <p:embeddedFont>
      <p:font typeface="La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2ACFA5-956F-4EDF-BEE5-FAE74EC38BB6}">
  <a:tblStyle styleId="{822ACFA5-956F-4EDF-BEE5-FAE74EC38BB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aleway-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35e349153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35e349153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35e3491538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35e3491538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35e3491538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35e3491538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5e3491538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35e3491538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35e3491538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35e3491538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35e3491538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35e3491538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34d40cfddc_4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34d40cfddc_4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595959"/>
              </a:buClr>
              <a:buSzPts val="1300"/>
              <a:buFont typeface="Lato"/>
              <a:buChar char="●"/>
            </a:pPr>
            <a:r>
              <a:rPr lang="nl" sz="1300">
                <a:solidFill>
                  <a:srgbClr val="595959"/>
                </a:solidFill>
                <a:latin typeface="Lato"/>
                <a:ea typeface="Lato"/>
                <a:cs typeface="Lato"/>
                <a:sym typeface="Lato"/>
              </a:rPr>
              <a:t>Each structure is made for one specialised use case</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nl" sz="1300">
                <a:solidFill>
                  <a:srgbClr val="595959"/>
                </a:solidFill>
                <a:latin typeface="Lato"/>
                <a:ea typeface="Lato"/>
                <a:cs typeface="Lato"/>
                <a:sym typeface="Lato"/>
              </a:rPr>
              <a:t>Allows fitting structure to lifetime specifics</a:t>
            </a:r>
            <a:endParaRPr sz="1300">
              <a:solidFill>
                <a:srgbClr val="595959"/>
              </a:solidFill>
              <a:latin typeface="Lato"/>
              <a:ea typeface="Lato"/>
              <a:cs typeface="Lato"/>
              <a:sym typeface="Lato"/>
            </a:endParaRPr>
          </a:p>
          <a:p>
            <a:pPr indent="-298450" lvl="1" marL="914400" rtl="0" algn="l">
              <a:lnSpc>
                <a:spcPct val="115000"/>
              </a:lnSpc>
              <a:spcBef>
                <a:spcPts val="0"/>
              </a:spcBef>
              <a:spcAft>
                <a:spcPts val="0"/>
              </a:spcAft>
              <a:buClr>
                <a:srgbClr val="595959"/>
              </a:buClr>
              <a:buSzPts val="1100"/>
              <a:buFont typeface="Lato"/>
              <a:buChar char="○"/>
            </a:pPr>
            <a:r>
              <a:rPr lang="nl">
                <a:solidFill>
                  <a:srgbClr val="595959"/>
                </a:solidFill>
                <a:latin typeface="Lato"/>
                <a:ea typeface="Lato"/>
                <a:cs typeface="Lato"/>
                <a:sym typeface="Lato"/>
              </a:rPr>
              <a:t>Fits the LSM-tree mentality! </a:t>
            </a:r>
            <a:endParaRPr>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nl" sz="1300">
                <a:solidFill>
                  <a:srgbClr val="595959"/>
                </a:solidFill>
                <a:latin typeface="Lato"/>
                <a:ea typeface="Lato"/>
                <a:cs typeface="Lato"/>
                <a:sym typeface="Lato"/>
              </a:rPr>
              <a:t>To give an example, the structure known as a WAL:</a:t>
            </a:r>
            <a:endParaRPr sz="1300">
              <a:solidFill>
                <a:srgbClr val="595959"/>
              </a:solidFill>
              <a:latin typeface="Lato"/>
              <a:ea typeface="Lato"/>
              <a:cs typeface="Lato"/>
              <a:sym typeface="Lato"/>
            </a:endParaRPr>
          </a:p>
          <a:p>
            <a:pPr indent="-298450" lvl="1" marL="914400" rtl="0" algn="l">
              <a:lnSpc>
                <a:spcPct val="115000"/>
              </a:lnSpc>
              <a:spcBef>
                <a:spcPts val="0"/>
              </a:spcBef>
              <a:spcAft>
                <a:spcPts val="0"/>
              </a:spcAft>
              <a:buClr>
                <a:srgbClr val="595959"/>
              </a:buClr>
              <a:buSzPts val="1100"/>
              <a:buFont typeface="Lato"/>
              <a:buChar char="○"/>
            </a:pPr>
            <a:r>
              <a:rPr lang="nl">
                <a:solidFill>
                  <a:srgbClr val="595959"/>
                </a:solidFill>
                <a:latin typeface="Lato"/>
                <a:ea typeface="Lato"/>
                <a:cs typeface="Lato"/>
                <a:sym typeface="Lato"/>
              </a:rPr>
              <a:t>Is 99% of the time write-only…</a:t>
            </a:r>
            <a:endParaRPr>
              <a:solidFill>
                <a:srgbClr val="595959"/>
              </a:solidFill>
              <a:latin typeface="Lato"/>
              <a:ea typeface="Lato"/>
              <a:cs typeface="Lato"/>
              <a:sym typeface="Lato"/>
            </a:endParaRPr>
          </a:p>
          <a:p>
            <a:pPr indent="-298450" lvl="1" marL="914400" rtl="0" algn="l">
              <a:lnSpc>
                <a:spcPct val="115000"/>
              </a:lnSpc>
              <a:spcBef>
                <a:spcPts val="0"/>
              </a:spcBef>
              <a:spcAft>
                <a:spcPts val="0"/>
              </a:spcAft>
              <a:buClr>
                <a:srgbClr val="595959"/>
              </a:buClr>
              <a:buSzPts val="1100"/>
              <a:buFont typeface="Lato"/>
              <a:buChar char="○"/>
            </a:pPr>
            <a:r>
              <a:rPr lang="nl">
                <a:solidFill>
                  <a:srgbClr val="595959"/>
                </a:solidFill>
                <a:latin typeface="Lato"/>
                <a:ea typeface="Lato"/>
                <a:cs typeface="Lato"/>
                <a:sym typeface="Lato"/>
              </a:rPr>
              <a:t>Needs to be erased frequently…</a:t>
            </a:r>
            <a:endParaRPr>
              <a:solidFill>
                <a:srgbClr val="595959"/>
              </a:solidFill>
              <a:latin typeface="Lato"/>
              <a:ea typeface="Lato"/>
              <a:cs typeface="Lato"/>
              <a:sym typeface="Lato"/>
            </a:endParaRPr>
          </a:p>
          <a:p>
            <a:pPr indent="-298450" lvl="1" marL="914400" rtl="0" algn="l">
              <a:lnSpc>
                <a:spcPct val="115000"/>
              </a:lnSpc>
              <a:spcBef>
                <a:spcPts val="0"/>
              </a:spcBef>
              <a:spcAft>
                <a:spcPts val="0"/>
              </a:spcAft>
              <a:buClr>
                <a:srgbClr val="595959"/>
              </a:buClr>
              <a:buSzPts val="1100"/>
              <a:buFont typeface="Lato"/>
              <a:buChar char="○"/>
            </a:pPr>
            <a:r>
              <a:rPr lang="nl">
                <a:solidFill>
                  <a:srgbClr val="595959"/>
                </a:solidFill>
                <a:latin typeface="Lato"/>
                <a:ea typeface="Lato"/>
                <a:cs typeface="Lato"/>
                <a:sym typeface="Lato"/>
              </a:rPr>
              <a:t>It is written to for each update </a:t>
            </a:r>
            <a:r>
              <a:rPr lang="nl">
                <a:solidFill>
                  <a:srgbClr val="FF0000"/>
                </a:solidFill>
                <a:latin typeface="Lato"/>
                <a:ea typeface="Lato"/>
                <a:cs typeface="Lato"/>
                <a:sym typeface="Lato"/>
              </a:rPr>
              <a:t>(HOT</a:t>
            </a:r>
            <a:r>
              <a:rPr lang="nl">
                <a:solidFill>
                  <a:srgbClr val="595959"/>
                </a:solidFill>
                <a:latin typeface="Lato"/>
                <a:ea typeface="Lato"/>
                <a:cs typeface="Lato"/>
                <a:sym typeface="Lato"/>
              </a:rPr>
              <a:t>)…</a:t>
            </a:r>
            <a:endParaRPr>
              <a:solidFill>
                <a:srgbClr val="595959"/>
              </a:solidFill>
              <a:latin typeface="Lato"/>
              <a:ea typeface="Lato"/>
              <a:cs typeface="Lato"/>
              <a:sym typeface="Lato"/>
            </a:endParaRPr>
          </a:p>
          <a:p>
            <a:pPr indent="-298450" lvl="1" marL="914400" rtl="0" algn="l">
              <a:lnSpc>
                <a:spcPct val="115000"/>
              </a:lnSpc>
              <a:spcBef>
                <a:spcPts val="0"/>
              </a:spcBef>
              <a:spcAft>
                <a:spcPts val="0"/>
              </a:spcAft>
              <a:buClr>
                <a:srgbClr val="595959"/>
              </a:buClr>
              <a:buSzPts val="1100"/>
              <a:buFont typeface="Lato"/>
              <a:buChar char="○"/>
            </a:pPr>
            <a:r>
              <a:rPr lang="nl">
                <a:solidFill>
                  <a:srgbClr val="595959"/>
                </a:solidFill>
                <a:latin typeface="Lato"/>
                <a:ea typeface="Lato"/>
                <a:cs typeface="Lato"/>
                <a:sym typeface="Lato"/>
              </a:rPr>
              <a:t>Append-only</a:t>
            </a:r>
            <a:endParaRPr>
              <a:solidFill>
                <a:srgbClr val="595959"/>
              </a:solidFill>
              <a:latin typeface="Lato"/>
              <a:ea typeface="Lato"/>
              <a:cs typeface="Lato"/>
              <a:sym typeface="Lato"/>
            </a:endParaRPr>
          </a:p>
          <a:p>
            <a:pPr indent="-298450" lvl="1" marL="914400" rtl="0" algn="l">
              <a:lnSpc>
                <a:spcPct val="115000"/>
              </a:lnSpc>
              <a:spcBef>
                <a:spcPts val="0"/>
              </a:spcBef>
              <a:spcAft>
                <a:spcPts val="0"/>
              </a:spcAft>
              <a:buClr>
                <a:srgbClr val="595959"/>
              </a:buClr>
              <a:buSzPts val="1100"/>
              <a:buFont typeface="Lato"/>
              <a:buChar char="○"/>
            </a:pPr>
            <a:r>
              <a:rPr lang="nl">
                <a:solidFill>
                  <a:srgbClr val="595959"/>
                </a:solidFill>
                <a:latin typeface="Lato"/>
                <a:ea typeface="Lato"/>
                <a:cs typeface="Lato"/>
                <a:sym typeface="Lato"/>
              </a:rPr>
              <a:t>Needs to be written to concurrently…</a:t>
            </a:r>
            <a:endParaRPr>
              <a:solidFill>
                <a:srgbClr val="595959"/>
              </a:solidFill>
              <a:latin typeface="Lato"/>
              <a:ea typeface="Lato"/>
              <a:cs typeface="Lato"/>
              <a:sym typeface="Lato"/>
            </a:endParaRPr>
          </a:p>
          <a:p>
            <a:pPr indent="-298450" lvl="1" marL="914400" rtl="0" algn="l">
              <a:lnSpc>
                <a:spcPct val="115000"/>
              </a:lnSpc>
              <a:spcBef>
                <a:spcPts val="0"/>
              </a:spcBef>
              <a:spcAft>
                <a:spcPts val="0"/>
              </a:spcAft>
              <a:buClr>
                <a:srgbClr val="595959"/>
              </a:buClr>
              <a:buSzPts val="1100"/>
              <a:buFont typeface="Lato"/>
              <a:buChar char="○"/>
            </a:pPr>
            <a:r>
              <a:rPr lang="nl">
                <a:solidFill>
                  <a:srgbClr val="595959"/>
                </a:solidFill>
                <a:latin typeface="Lato"/>
                <a:ea typeface="Lato"/>
                <a:cs typeface="Lato"/>
                <a:sym typeface="Lato"/>
              </a:rPr>
              <a:t>Is really small…</a:t>
            </a:r>
            <a:endParaRPr>
              <a:solidFill>
                <a:srgbClr val="595959"/>
              </a:solidFill>
              <a:latin typeface="Lato"/>
              <a:ea typeface="Lato"/>
              <a:cs typeface="Lato"/>
              <a:sym typeface="Lato"/>
            </a:endParaRPr>
          </a:p>
          <a:p>
            <a:pPr indent="-298450" lvl="1" marL="914400" rtl="0" algn="l">
              <a:lnSpc>
                <a:spcPct val="115000"/>
              </a:lnSpc>
              <a:spcBef>
                <a:spcPts val="0"/>
              </a:spcBef>
              <a:spcAft>
                <a:spcPts val="0"/>
              </a:spcAft>
              <a:buClr>
                <a:srgbClr val="595959"/>
              </a:buClr>
              <a:buSzPts val="1100"/>
              <a:buFont typeface="Lato"/>
              <a:buChar char="○"/>
            </a:pPr>
            <a:r>
              <a:rPr lang="nl">
                <a:solidFill>
                  <a:srgbClr val="595959"/>
                </a:solidFill>
                <a:latin typeface="Lato"/>
                <a:ea typeface="Lato"/>
                <a:cs typeface="Lato"/>
                <a:sym typeface="Lato"/>
              </a:rPr>
              <a:t>What structure fits best 🤔</a:t>
            </a:r>
            <a:endParaRPr>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nl" sz="1300">
                <a:solidFill>
                  <a:srgbClr val="595959"/>
                </a:solidFill>
                <a:latin typeface="Lato"/>
                <a:ea typeface="Lato"/>
                <a:cs typeface="Lato"/>
                <a:sym typeface="Lato"/>
              </a:rPr>
              <a:t>Do we really need all file capabilities…</a:t>
            </a:r>
            <a:endParaRPr sz="1300">
              <a:solidFill>
                <a:srgbClr val="595959"/>
              </a:solidFill>
              <a:latin typeface="Lato"/>
              <a:ea typeface="Lato"/>
              <a:cs typeface="Lato"/>
              <a:sym typeface="Lato"/>
            </a:endParaRPr>
          </a:p>
          <a:p>
            <a:pPr indent="-298450" lvl="1" marL="914400" rtl="0" algn="l">
              <a:lnSpc>
                <a:spcPct val="115000"/>
              </a:lnSpc>
              <a:spcBef>
                <a:spcPts val="0"/>
              </a:spcBef>
              <a:spcAft>
                <a:spcPts val="0"/>
              </a:spcAft>
              <a:buClr>
                <a:srgbClr val="595959"/>
              </a:buClr>
              <a:buSzPts val="1100"/>
              <a:buFont typeface="Lato"/>
              <a:buChar char="○"/>
            </a:pPr>
            <a:r>
              <a:rPr lang="nl">
                <a:solidFill>
                  <a:srgbClr val="595959"/>
                </a:solidFill>
                <a:latin typeface="Lato"/>
                <a:ea typeface="Lato"/>
                <a:cs typeface="Lato"/>
                <a:sym typeface="Lato"/>
              </a:rPr>
              <a:t>Instead, why not create something as minimal as this log on the right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34d40cfddc_4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34d40cfddc_4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34d40cfddc_4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34d40cfddc_4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35e3491538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35e3491538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35e349153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35e349153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3ac418c2df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3ac418c2df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35e3491538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35e3491538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35e3491538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35e3491538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34d40cfddc_4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34d40cfddc_4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3ac418c2d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3ac418c2d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37dcf37e9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37dcf37e9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37dcf37e9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37dcf37e9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37dcf37e9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37dcf37e9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35e3491538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35e3491538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35e3491538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35e3491538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35e3491538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35e3491538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34d40cfddc_4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34d40cfddc_4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35e3491538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35e349153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35e3491538_1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35e3491538_1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5e3491538_1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5e3491538_1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35e3491538_1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35e3491538_1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35e3491538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35e3491538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35e3491538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35e3491538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3a769d050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3a769d050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3a769d050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3a769d050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3a769d050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3a769d050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34d40cfdd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34d40cfdd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5e3491538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35e3491538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5e3491538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35e3491538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34d40cfddc_4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34d40cfddc_4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34d40cfddc_4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34d40cfddc_4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34d40cfddc_4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34d40cfddc_4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Krien" TargetMode="External"/><Relationship Id="rId4" Type="http://schemas.openxmlformats.org/officeDocument/2006/relationships/image" Target="../media/image3.png"/><Relationship Id="rId5"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37.png"/><Relationship Id="rId7"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41.png"/><Relationship Id="rId5"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4.png"/><Relationship Id="rId13" Type="http://schemas.openxmlformats.org/officeDocument/2006/relationships/image" Target="../media/image2.png"/><Relationship Id="rId12"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6.png"/><Relationship Id="rId14" Type="http://schemas.openxmlformats.org/officeDocument/2006/relationships/image" Target="../media/image15.png"/><Relationship Id="rId5" Type="http://schemas.openxmlformats.org/officeDocument/2006/relationships/image" Target="../media/image9.jp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sz="2350">
                <a:solidFill>
                  <a:srgbClr val="FF0000"/>
                </a:solidFill>
                <a:latin typeface="Arial"/>
                <a:ea typeface="Arial"/>
                <a:cs typeface="Arial"/>
                <a:sym typeface="Arial"/>
              </a:rPr>
              <a:t>ZNSLSM</a:t>
            </a:r>
            <a:r>
              <a:rPr lang="nl" sz="2350">
                <a:latin typeface="Arial"/>
                <a:ea typeface="Arial"/>
                <a:cs typeface="Arial"/>
                <a:sym typeface="Arial"/>
              </a:rPr>
              <a:t>: a LSM-</a:t>
            </a:r>
            <a:r>
              <a:rPr lang="nl" sz="2350"/>
              <a:t>T</a:t>
            </a:r>
            <a:r>
              <a:rPr lang="nl" sz="2350">
                <a:latin typeface="Arial"/>
                <a:ea typeface="Arial"/>
                <a:cs typeface="Arial"/>
                <a:sym typeface="Arial"/>
              </a:rPr>
              <a:t>ree key-value store on Zoned Namespace SSDs</a:t>
            </a:r>
            <a:endParaRPr sz="5400"/>
          </a:p>
        </p:txBody>
      </p:sp>
      <p:sp>
        <p:nvSpPr>
          <p:cNvPr id="87" name="Google Shape;87;p13"/>
          <p:cNvSpPr txBox="1"/>
          <p:nvPr>
            <p:ph idx="1" type="subTitle"/>
          </p:nvPr>
        </p:nvSpPr>
        <p:spPr>
          <a:xfrm>
            <a:off x="729450" y="3171313"/>
            <a:ext cx="7688100" cy="1074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nl" sz="1563"/>
              <a:t>Krijn Doekemeijer</a:t>
            </a:r>
            <a:endParaRPr sz="1563"/>
          </a:p>
          <a:p>
            <a:pPr indent="0" lvl="0" marL="0" rtl="0" algn="l">
              <a:spcBef>
                <a:spcPts val="0"/>
              </a:spcBef>
              <a:spcAft>
                <a:spcPts val="0"/>
              </a:spcAft>
              <a:buNone/>
            </a:pPr>
            <a:r>
              <a:rPr lang="nl" sz="1563"/>
              <a:t>Contact: k.doekemeijer@student.vu.nl </a:t>
            </a:r>
            <a:endParaRPr sz="1563"/>
          </a:p>
          <a:p>
            <a:pPr indent="0" lvl="0" marL="0" rtl="0" algn="l">
              <a:spcBef>
                <a:spcPts val="0"/>
              </a:spcBef>
              <a:spcAft>
                <a:spcPts val="0"/>
              </a:spcAft>
              <a:buNone/>
            </a:pPr>
            <a:r>
              <a:rPr lang="nl" sz="1563"/>
              <a:t>Github: </a:t>
            </a:r>
            <a:r>
              <a:rPr lang="nl" sz="1400" u="sng">
                <a:solidFill>
                  <a:schemeClr val="hlink"/>
                </a:solidFill>
                <a:hlinkClick r:id="rId3"/>
              </a:rPr>
              <a:t>https://github.com/Krien</a:t>
            </a:r>
            <a:r>
              <a:rPr lang="nl" sz="1400"/>
              <a:t> </a:t>
            </a:r>
            <a:endParaRPr sz="1400"/>
          </a:p>
          <a:p>
            <a:pPr indent="0" lvl="0" marL="0" rtl="0" algn="l">
              <a:spcBef>
                <a:spcPts val="0"/>
              </a:spcBef>
              <a:spcAft>
                <a:spcPts val="0"/>
              </a:spcAft>
              <a:buNone/>
            </a:pPr>
            <a:r>
              <a:rPr lang="nl"/>
              <a:t>Supervisor: Animesh Trivedi</a:t>
            </a:r>
            <a:endParaRPr sz="1600"/>
          </a:p>
        </p:txBody>
      </p:sp>
      <p:pic>
        <p:nvPicPr>
          <p:cNvPr id="88" name="Google Shape;88;p13"/>
          <p:cNvPicPr preferRelativeResize="0"/>
          <p:nvPr/>
        </p:nvPicPr>
        <p:blipFill>
          <a:blip r:embed="rId4">
            <a:alphaModFix/>
          </a:blip>
          <a:stretch>
            <a:fillRect/>
          </a:stretch>
        </p:blipFill>
        <p:spPr>
          <a:xfrm>
            <a:off x="6785700" y="4400125"/>
            <a:ext cx="2332225" cy="743375"/>
          </a:xfrm>
          <a:prstGeom prst="rect">
            <a:avLst/>
          </a:prstGeom>
          <a:noFill/>
          <a:ln>
            <a:noFill/>
          </a:ln>
        </p:spPr>
      </p:pic>
      <p:pic>
        <p:nvPicPr>
          <p:cNvPr id="89" name="Google Shape;89;p13"/>
          <p:cNvPicPr preferRelativeResize="0"/>
          <p:nvPr/>
        </p:nvPicPr>
        <p:blipFill>
          <a:blip r:embed="rId5">
            <a:alphaModFix/>
          </a:blip>
          <a:stretch>
            <a:fillRect/>
          </a:stretch>
        </p:blipFill>
        <p:spPr>
          <a:xfrm>
            <a:off x="4207025" y="4430075"/>
            <a:ext cx="2362576" cy="683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Our research goal</a:t>
            </a:r>
            <a:endParaRPr/>
          </a:p>
        </p:txBody>
      </p:sp>
      <p:sp>
        <p:nvSpPr>
          <p:cNvPr id="245" name="Google Shape;245;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nl"/>
              <a:t>How can ZNS be used to optimise the garbage collection process of a LSM-tree-based key-value store?</a:t>
            </a:r>
            <a:endParaRPr/>
          </a:p>
          <a:p>
            <a:pPr indent="-311150" lvl="0" marL="457200" marR="0" rtl="0" algn="l">
              <a:lnSpc>
                <a:spcPct val="115000"/>
              </a:lnSpc>
              <a:spcBef>
                <a:spcPts val="1200"/>
              </a:spcBef>
              <a:spcAft>
                <a:spcPts val="0"/>
              </a:spcAft>
              <a:buSzPts val="1300"/>
              <a:buChar char="●"/>
            </a:pPr>
            <a:r>
              <a:rPr lang="nl"/>
              <a:t>How can ZNS be used to reduce the write amplification of LSM-tree garbage collection operations?</a:t>
            </a:r>
            <a:endParaRPr/>
          </a:p>
          <a:p>
            <a:pPr indent="-311150" lvl="0" marL="457200" marR="0" rtl="0" algn="l">
              <a:lnSpc>
                <a:spcPct val="115000"/>
              </a:lnSpc>
              <a:spcBef>
                <a:spcPts val="0"/>
              </a:spcBef>
              <a:spcAft>
                <a:spcPts val="0"/>
              </a:spcAft>
              <a:buSzPts val="1300"/>
              <a:buChar char="●"/>
            </a:pPr>
            <a:r>
              <a:rPr lang="nl"/>
              <a:t>How can ZNS be used to reduce the number of erasures needed because of garbage collection operations?</a:t>
            </a:r>
            <a:endParaRPr/>
          </a:p>
          <a:p>
            <a:pPr indent="-311150" lvl="0" marL="457200" rtl="0" algn="l">
              <a:spcBef>
                <a:spcPts val="0"/>
              </a:spcBef>
              <a:spcAft>
                <a:spcPts val="0"/>
              </a:spcAft>
              <a:buSzPts val="1300"/>
              <a:buChar char="●"/>
            </a:pPr>
            <a:r>
              <a:rPr lang="nl"/>
              <a:t>Does directly interfacing with storage help with performance</a:t>
            </a:r>
            <a:endParaRPr/>
          </a:p>
          <a:p>
            <a:pPr indent="0" lvl="0" marL="457200" rtl="0" algn="l">
              <a:spcBef>
                <a:spcPts val="0"/>
              </a:spcBef>
              <a:spcAft>
                <a:spcPts val="0"/>
              </a:spcAft>
              <a:buNone/>
            </a:pPr>
            <a:r>
              <a:rPr lang="nl"/>
              <a:t>and its predictability?</a:t>
            </a:r>
            <a:endParaRPr sz="1150">
              <a:solidFill>
                <a:srgbClr val="000000"/>
              </a:solidFill>
              <a:highlight>
                <a:srgbClr val="FFFFFF"/>
              </a:highlight>
            </a:endParaRPr>
          </a:p>
          <a:p>
            <a:pPr indent="0" lvl="0" marL="0" marR="0" rtl="0" algn="l">
              <a:lnSpc>
                <a:spcPct val="115000"/>
              </a:lnSpc>
              <a:spcBef>
                <a:spcPts val="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3"/>
          <p:cNvSpPr txBox="1"/>
          <p:nvPr>
            <p:ph type="title"/>
          </p:nvPr>
        </p:nvSpPr>
        <p:spPr>
          <a:xfrm>
            <a:off x="192775" y="663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What we want: Hot and cold separation</a:t>
            </a:r>
            <a:endParaRPr/>
          </a:p>
        </p:txBody>
      </p:sp>
      <p:sp>
        <p:nvSpPr>
          <p:cNvPr id="251" name="Google Shape;251;p23"/>
          <p:cNvSpPr txBox="1"/>
          <p:nvPr>
            <p:ph idx="1" type="body"/>
          </p:nvPr>
        </p:nvSpPr>
        <p:spPr>
          <a:xfrm>
            <a:off x="0" y="1438850"/>
            <a:ext cx="8520600" cy="1513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Helps the GC (</a:t>
            </a:r>
            <a:r>
              <a:rPr lang="nl"/>
              <a:t>also</a:t>
            </a:r>
            <a:r>
              <a:rPr lang="nl"/>
              <a:t> our own!) </a:t>
            </a:r>
            <a:endParaRPr/>
          </a:p>
          <a:p>
            <a:pPr indent="-311150" lvl="0" marL="457200" rtl="0" algn="l">
              <a:spcBef>
                <a:spcPts val="0"/>
              </a:spcBef>
              <a:spcAft>
                <a:spcPts val="0"/>
              </a:spcAft>
              <a:buSzPts val="1300"/>
              <a:buChar char="●"/>
            </a:pPr>
            <a:r>
              <a:rPr lang="nl"/>
              <a:t>Separate</a:t>
            </a:r>
            <a:r>
              <a:rPr lang="nl"/>
              <a:t> </a:t>
            </a:r>
            <a:r>
              <a:rPr b="1" lang="nl"/>
              <a:t>hot</a:t>
            </a:r>
            <a:r>
              <a:rPr lang="nl"/>
              <a:t> </a:t>
            </a:r>
            <a:r>
              <a:rPr lang="nl"/>
              <a:t>from</a:t>
            </a:r>
            <a:r>
              <a:rPr lang="nl"/>
              <a:t> </a:t>
            </a:r>
            <a:r>
              <a:rPr b="1" lang="nl"/>
              <a:t>cold</a:t>
            </a:r>
            <a:r>
              <a:rPr lang="nl"/>
              <a:t> data</a:t>
            </a:r>
            <a:endParaRPr/>
          </a:p>
          <a:p>
            <a:pPr indent="-311150" lvl="1" marL="914400" rtl="0" algn="l">
              <a:spcBef>
                <a:spcPts val="0"/>
              </a:spcBef>
              <a:spcAft>
                <a:spcPts val="0"/>
              </a:spcAft>
              <a:buSzPts val="1300"/>
              <a:buChar char="○"/>
            </a:pPr>
            <a:r>
              <a:rPr b="1" lang="nl" sz="1300"/>
              <a:t>Hot</a:t>
            </a:r>
            <a:r>
              <a:rPr lang="nl" sz="1300"/>
              <a:t> en</a:t>
            </a:r>
            <a:r>
              <a:rPr lang="nl" sz="1300"/>
              <a:t>tries are overwritten a lot</a:t>
            </a:r>
            <a:endParaRPr sz="1300"/>
          </a:p>
          <a:p>
            <a:pPr indent="-311150" lvl="1" marL="914400" rtl="0" algn="l">
              <a:spcBef>
                <a:spcPts val="0"/>
              </a:spcBef>
              <a:spcAft>
                <a:spcPts val="0"/>
              </a:spcAft>
              <a:buSzPts val="1300"/>
              <a:buChar char="○"/>
            </a:pPr>
            <a:r>
              <a:rPr b="1" lang="nl" sz="1300"/>
              <a:t>Cold</a:t>
            </a:r>
            <a:r>
              <a:rPr lang="nl" sz="1300"/>
              <a:t> entries are almost never overwritten</a:t>
            </a:r>
            <a:endParaRPr sz="1300"/>
          </a:p>
        </p:txBody>
      </p:sp>
      <p:sp>
        <p:nvSpPr>
          <p:cNvPr id="252" name="Google Shape;252;p23"/>
          <p:cNvSpPr/>
          <p:nvPr/>
        </p:nvSpPr>
        <p:spPr>
          <a:xfrm>
            <a:off x="213400" y="2850875"/>
            <a:ext cx="996600" cy="64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1210000" y="2850875"/>
            <a:ext cx="996600" cy="64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2206600" y="2850875"/>
            <a:ext cx="996600" cy="648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4897200" y="2850875"/>
            <a:ext cx="996600" cy="6489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5893800" y="2850875"/>
            <a:ext cx="996600" cy="6489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6890400" y="2850875"/>
            <a:ext cx="996600" cy="648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213400" y="2850875"/>
            <a:ext cx="500700" cy="6489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1210000" y="2850875"/>
            <a:ext cx="500700" cy="6489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714100" y="2850875"/>
            <a:ext cx="500700" cy="6489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1710700" y="2850875"/>
            <a:ext cx="500700" cy="6489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7887000" y="2850875"/>
            <a:ext cx="996600" cy="648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3208000" y="2850875"/>
            <a:ext cx="996600" cy="648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213400" y="4034725"/>
            <a:ext cx="996600" cy="64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1210000" y="4034725"/>
            <a:ext cx="996600" cy="64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2206600" y="4034725"/>
            <a:ext cx="996600" cy="64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213400" y="4034725"/>
            <a:ext cx="500700" cy="6489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1210000" y="4034725"/>
            <a:ext cx="500700" cy="6489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714100" y="4034725"/>
            <a:ext cx="500700" cy="6489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1710700" y="4034725"/>
            <a:ext cx="500700" cy="6489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3208000" y="4034725"/>
            <a:ext cx="996600" cy="64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4891675" y="4034725"/>
            <a:ext cx="996600" cy="6489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5888275" y="4034725"/>
            <a:ext cx="996600" cy="64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6884875" y="4034725"/>
            <a:ext cx="996600" cy="64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7881475" y="4034725"/>
            <a:ext cx="996600" cy="648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2707300" y="4034725"/>
            <a:ext cx="500700" cy="6489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2209000" y="4034725"/>
            <a:ext cx="500700" cy="6489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3208000" y="4034725"/>
            <a:ext cx="500700" cy="6489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a:off x="3713500" y="4034725"/>
            <a:ext cx="500700" cy="6489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a:off x="218200" y="4034725"/>
            <a:ext cx="996600" cy="64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1212400" y="4034725"/>
            <a:ext cx="996600" cy="64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a:off x="6884875" y="4034725"/>
            <a:ext cx="996600" cy="6489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a:off x="2073475" y="3609925"/>
            <a:ext cx="266700" cy="424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
          <p:cNvSpPr/>
          <p:nvPr/>
        </p:nvSpPr>
        <p:spPr>
          <a:xfrm>
            <a:off x="6751525" y="3609925"/>
            <a:ext cx="266700" cy="424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
          <p:cNvSpPr txBox="1"/>
          <p:nvPr/>
        </p:nvSpPr>
        <p:spPr>
          <a:xfrm>
            <a:off x="371275" y="4736475"/>
            <a:ext cx="37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2x erasures, 2 entire zones rewritten…</a:t>
            </a:r>
            <a:endParaRPr>
              <a:solidFill>
                <a:schemeClr val="dk2"/>
              </a:solidFill>
            </a:endParaRPr>
          </a:p>
        </p:txBody>
      </p:sp>
      <p:sp>
        <p:nvSpPr>
          <p:cNvPr id="286" name="Google Shape;286;p23"/>
          <p:cNvSpPr txBox="1"/>
          <p:nvPr/>
        </p:nvSpPr>
        <p:spPr>
          <a:xfrm>
            <a:off x="4891675" y="4743300"/>
            <a:ext cx="37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Only </a:t>
            </a:r>
            <a:r>
              <a:rPr lang="nl">
                <a:solidFill>
                  <a:schemeClr val="dk2"/>
                </a:solidFill>
              </a:rPr>
              <a:t>1</a:t>
            </a:r>
            <a:r>
              <a:rPr lang="nl">
                <a:solidFill>
                  <a:schemeClr val="dk2"/>
                </a:solidFill>
              </a:rPr>
              <a:t>x erasure, 1 zone rewritten!</a:t>
            </a:r>
            <a:endParaRPr>
              <a:solidFill>
                <a:schemeClr val="dk2"/>
              </a:solidFill>
            </a:endParaRPr>
          </a:p>
        </p:txBody>
      </p:sp>
      <p:sp>
        <p:nvSpPr>
          <p:cNvPr id="287" name="Google Shape;287;p23"/>
          <p:cNvSpPr txBox="1"/>
          <p:nvPr/>
        </p:nvSpPr>
        <p:spPr>
          <a:xfrm>
            <a:off x="218200" y="3007325"/>
            <a:ext cx="54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1200"/>
              <a:t>Cold</a:t>
            </a:r>
            <a:endParaRPr b="1" sz="1200"/>
          </a:p>
        </p:txBody>
      </p:sp>
      <p:sp>
        <p:nvSpPr>
          <p:cNvPr id="288" name="Google Shape;288;p23"/>
          <p:cNvSpPr txBox="1"/>
          <p:nvPr/>
        </p:nvSpPr>
        <p:spPr>
          <a:xfrm>
            <a:off x="1212400" y="3007325"/>
            <a:ext cx="54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1200"/>
              <a:t>Cold</a:t>
            </a:r>
            <a:endParaRPr b="1" sz="1200"/>
          </a:p>
        </p:txBody>
      </p:sp>
      <p:sp>
        <p:nvSpPr>
          <p:cNvPr id="289" name="Google Shape;289;p23"/>
          <p:cNvSpPr txBox="1"/>
          <p:nvPr/>
        </p:nvSpPr>
        <p:spPr>
          <a:xfrm>
            <a:off x="2189350" y="4174525"/>
            <a:ext cx="54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1200"/>
              <a:t>Cold</a:t>
            </a:r>
            <a:endParaRPr b="1" sz="1200"/>
          </a:p>
        </p:txBody>
      </p:sp>
      <p:sp>
        <p:nvSpPr>
          <p:cNvPr id="290" name="Google Shape;290;p23"/>
          <p:cNvSpPr txBox="1"/>
          <p:nvPr/>
        </p:nvSpPr>
        <p:spPr>
          <a:xfrm>
            <a:off x="3188350" y="4174525"/>
            <a:ext cx="54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1200"/>
              <a:t>Cold</a:t>
            </a:r>
            <a:endParaRPr b="1" sz="1200"/>
          </a:p>
        </p:txBody>
      </p:sp>
      <p:sp>
        <p:nvSpPr>
          <p:cNvPr id="291" name="Google Shape;291;p23"/>
          <p:cNvSpPr txBox="1"/>
          <p:nvPr/>
        </p:nvSpPr>
        <p:spPr>
          <a:xfrm>
            <a:off x="5125500" y="3007325"/>
            <a:ext cx="54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1200"/>
              <a:t>Cold</a:t>
            </a:r>
            <a:endParaRPr b="1" sz="1200"/>
          </a:p>
        </p:txBody>
      </p:sp>
      <p:sp>
        <p:nvSpPr>
          <p:cNvPr id="292" name="Google Shape;292;p23"/>
          <p:cNvSpPr txBox="1"/>
          <p:nvPr/>
        </p:nvSpPr>
        <p:spPr>
          <a:xfrm>
            <a:off x="5125500" y="4203925"/>
            <a:ext cx="54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1200"/>
              <a:t>Cold</a:t>
            </a:r>
            <a:endParaRPr b="1" sz="1200"/>
          </a:p>
        </p:txBody>
      </p:sp>
      <p:sp>
        <p:nvSpPr>
          <p:cNvPr id="293" name="Google Shape;293;p23"/>
          <p:cNvSpPr txBox="1"/>
          <p:nvPr/>
        </p:nvSpPr>
        <p:spPr>
          <a:xfrm>
            <a:off x="714100" y="2990675"/>
            <a:ext cx="54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1200"/>
              <a:t>Hot</a:t>
            </a:r>
            <a:endParaRPr b="1" sz="1200"/>
          </a:p>
        </p:txBody>
      </p:sp>
      <p:sp>
        <p:nvSpPr>
          <p:cNvPr id="294" name="Google Shape;294;p23"/>
          <p:cNvSpPr txBox="1"/>
          <p:nvPr/>
        </p:nvSpPr>
        <p:spPr>
          <a:xfrm>
            <a:off x="1713100" y="2990675"/>
            <a:ext cx="54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1200"/>
              <a:t>Hot</a:t>
            </a:r>
            <a:endParaRPr b="1" sz="1200"/>
          </a:p>
        </p:txBody>
      </p:sp>
      <p:sp>
        <p:nvSpPr>
          <p:cNvPr id="295" name="Google Shape;295;p23"/>
          <p:cNvSpPr txBox="1"/>
          <p:nvPr/>
        </p:nvSpPr>
        <p:spPr>
          <a:xfrm>
            <a:off x="6122100" y="2990675"/>
            <a:ext cx="54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1200"/>
              <a:t>Hot</a:t>
            </a:r>
            <a:endParaRPr b="1" sz="1200"/>
          </a:p>
        </p:txBody>
      </p:sp>
      <p:sp>
        <p:nvSpPr>
          <p:cNvPr id="296" name="Google Shape;296;p23"/>
          <p:cNvSpPr txBox="1"/>
          <p:nvPr/>
        </p:nvSpPr>
        <p:spPr>
          <a:xfrm>
            <a:off x="7153725" y="4203925"/>
            <a:ext cx="54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1200"/>
              <a:t>Hot</a:t>
            </a:r>
            <a:endParaRPr b="1" sz="1200"/>
          </a:p>
        </p:txBody>
      </p:sp>
      <p:sp>
        <p:nvSpPr>
          <p:cNvPr id="297" name="Google Shape;297;p23"/>
          <p:cNvSpPr txBox="1"/>
          <p:nvPr/>
        </p:nvSpPr>
        <p:spPr>
          <a:xfrm>
            <a:off x="2385700" y="3007325"/>
            <a:ext cx="74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1200"/>
              <a:t>Empty</a:t>
            </a:r>
            <a:endParaRPr b="1" sz="1200"/>
          </a:p>
        </p:txBody>
      </p:sp>
      <p:sp>
        <p:nvSpPr>
          <p:cNvPr id="298" name="Google Shape;298;p23"/>
          <p:cNvSpPr txBox="1"/>
          <p:nvPr/>
        </p:nvSpPr>
        <p:spPr>
          <a:xfrm>
            <a:off x="3367700" y="3019700"/>
            <a:ext cx="79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1200"/>
              <a:t>Empty</a:t>
            </a:r>
            <a:endParaRPr b="1" sz="1200"/>
          </a:p>
        </p:txBody>
      </p:sp>
      <p:sp>
        <p:nvSpPr>
          <p:cNvPr id="299" name="Google Shape;299;p23"/>
          <p:cNvSpPr txBox="1"/>
          <p:nvPr/>
        </p:nvSpPr>
        <p:spPr>
          <a:xfrm>
            <a:off x="399625" y="4203925"/>
            <a:ext cx="79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1200"/>
              <a:t>Dirty</a:t>
            </a:r>
            <a:endParaRPr b="1" sz="1200"/>
          </a:p>
        </p:txBody>
      </p:sp>
      <p:sp>
        <p:nvSpPr>
          <p:cNvPr id="300" name="Google Shape;300;p23"/>
          <p:cNvSpPr txBox="1"/>
          <p:nvPr/>
        </p:nvSpPr>
        <p:spPr>
          <a:xfrm>
            <a:off x="1396225" y="4203925"/>
            <a:ext cx="74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1200"/>
              <a:t>Dirty</a:t>
            </a:r>
            <a:endParaRPr b="1" sz="1200"/>
          </a:p>
        </p:txBody>
      </p:sp>
      <p:sp>
        <p:nvSpPr>
          <p:cNvPr id="301" name="Google Shape;301;p23"/>
          <p:cNvSpPr txBox="1"/>
          <p:nvPr/>
        </p:nvSpPr>
        <p:spPr>
          <a:xfrm>
            <a:off x="6969300" y="3019700"/>
            <a:ext cx="74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1200"/>
              <a:t>Empty</a:t>
            </a:r>
            <a:endParaRPr b="1" sz="1200"/>
          </a:p>
        </p:txBody>
      </p:sp>
      <p:sp>
        <p:nvSpPr>
          <p:cNvPr id="302" name="Google Shape;302;p23"/>
          <p:cNvSpPr txBox="1"/>
          <p:nvPr/>
        </p:nvSpPr>
        <p:spPr>
          <a:xfrm>
            <a:off x="8058175" y="3019700"/>
            <a:ext cx="74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1200"/>
              <a:t>Empty</a:t>
            </a:r>
            <a:endParaRPr b="1" sz="1200"/>
          </a:p>
        </p:txBody>
      </p:sp>
      <p:sp>
        <p:nvSpPr>
          <p:cNvPr id="303" name="Google Shape;303;p23"/>
          <p:cNvSpPr txBox="1"/>
          <p:nvPr/>
        </p:nvSpPr>
        <p:spPr>
          <a:xfrm>
            <a:off x="6064975" y="4203925"/>
            <a:ext cx="64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1200"/>
              <a:t>Dirty</a:t>
            </a:r>
            <a:endParaRPr b="1" sz="1200"/>
          </a:p>
        </p:txBody>
      </p:sp>
      <p:sp>
        <p:nvSpPr>
          <p:cNvPr id="304" name="Google Shape;304;p23"/>
          <p:cNvSpPr txBox="1"/>
          <p:nvPr/>
        </p:nvSpPr>
        <p:spPr>
          <a:xfrm>
            <a:off x="8070250" y="4174525"/>
            <a:ext cx="79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1200"/>
              <a:t>Empty</a:t>
            </a:r>
            <a:endParaRPr b="1" sz="1200"/>
          </a:p>
        </p:txBody>
      </p:sp>
      <p:sp>
        <p:nvSpPr>
          <p:cNvPr id="305" name="Google Shape;305;p23"/>
          <p:cNvSpPr txBox="1"/>
          <p:nvPr/>
        </p:nvSpPr>
        <p:spPr>
          <a:xfrm>
            <a:off x="3713500" y="4174525"/>
            <a:ext cx="54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1200"/>
              <a:t>Hot</a:t>
            </a:r>
            <a:endParaRPr b="1" sz="1200"/>
          </a:p>
        </p:txBody>
      </p:sp>
      <p:sp>
        <p:nvSpPr>
          <p:cNvPr id="306" name="Google Shape;306;p23"/>
          <p:cNvSpPr txBox="1"/>
          <p:nvPr/>
        </p:nvSpPr>
        <p:spPr>
          <a:xfrm>
            <a:off x="2729338" y="4174525"/>
            <a:ext cx="54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1200"/>
              <a:t>Hot</a:t>
            </a:r>
            <a:endParaRPr b="1" sz="1200"/>
          </a:p>
        </p:txBody>
      </p:sp>
      <p:sp>
        <p:nvSpPr>
          <p:cNvPr id="307" name="Google Shape;307;p23"/>
          <p:cNvSpPr txBox="1"/>
          <p:nvPr/>
        </p:nvSpPr>
        <p:spPr>
          <a:xfrm>
            <a:off x="2385700" y="3581675"/>
            <a:ext cx="13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Update</a:t>
            </a:r>
            <a:r>
              <a:rPr lang="nl">
                <a:solidFill>
                  <a:schemeClr val="dk1"/>
                </a:solidFill>
              </a:rPr>
              <a:t> </a:t>
            </a:r>
            <a:r>
              <a:rPr lang="nl">
                <a:solidFill>
                  <a:srgbClr val="FF0000"/>
                </a:solidFill>
              </a:rPr>
              <a:t>Hot</a:t>
            </a:r>
            <a:r>
              <a:rPr lang="nl">
                <a:solidFill>
                  <a:schemeClr val="dk1"/>
                </a:solidFill>
              </a:rPr>
              <a:t> </a:t>
            </a:r>
            <a:r>
              <a:rPr lang="nl">
                <a:solidFill>
                  <a:schemeClr val="dk2"/>
                </a:solidFill>
              </a:rPr>
              <a:t>:(</a:t>
            </a:r>
            <a:endParaRPr>
              <a:solidFill>
                <a:schemeClr val="dk2"/>
              </a:solidFill>
            </a:endParaRPr>
          </a:p>
        </p:txBody>
      </p:sp>
      <p:sp>
        <p:nvSpPr>
          <p:cNvPr id="308" name="Google Shape;308;p23"/>
          <p:cNvSpPr txBox="1"/>
          <p:nvPr/>
        </p:nvSpPr>
        <p:spPr>
          <a:xfrm>
            <a:off x="6971275" y="3596350"/>
            <a:ext cx="143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Update</a:t>
            </a:r>
            <a:r>
              <a:rPr lang="nl">
                <a:solidFill>
                  <a:schemeClr val="dk1"/>
                </a:solidFill>
              </a:rPr>
              <a:t> </a:t>
            </a:r>
            <a:r>
              <a:rPr lang="nl">
                <a:solidFill>
                  <a:srgbClr val="FF0000"/>
                </a:solidFill>
              </a:rPr>
              <a:t>Hot</a:t>
            </a:r>
            <a:r>
              <a:rPr lang="nl">
                <a:solidFill>
                  <a:schemeClr val="dk1"/>
                </a:solidFill>
              </a:rPr>
              <a:t> </a:t>
            </a:r>
            <a:r>
              <a:rPr lang="nl">
                <a:solidFill>
                  <a:schemeClr val="dk2"/>
                </a:solidFill>
              </a:rPr>
              <a:t>:)</a:t>
            </a:r>
            <a:endParaRPr>
              <a:solidFill>
                <a:schemeClr val="dk2"/>
              </a:solidFill>
            </a:endParaRPr>
          </a:p>
        </p:txBody>
      </p:sp>
      <p:sp>
        <p:nvSpPr>
          <p:cNvPr id="309" name="Google Shape;309;p23"/>
          <p:cNvSpPr txBox="1"/>
          <p:nvPr/>
        </p:nvSpPr>
        <p:spPr>
          <a:xfrm>
            <a:off x="223500" y="2468425"/>
            <a:ext cx="398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solidFill>
                  <a:schemeClr val="dk2"/>
                </a:solidFill>
              </a:rPr>
              <a:t>No separation</a:t>
            </a:r>
            <a:endParaRPr>
              <a:solidFill>
                <a:schemeClr val="dk2"/>
              </a:solidFill>
            </a:endParaRPr>
          </a:p>
        </p:txBody>
      </p:sp>
      <p:sp>
        <p:nvSpPr>
          <p:cNvPr id="310" name="Google Shape;310;p23"/>
          <p:cNvSpPr txBox="1"/>
          <p:nvPr/>
        </p:nvSpPr>
        <p:spPr>
          <a:xfrm>
            <a:off x="4897200" y="2462450"/>
            <a:ext cx="398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solidFill>
                  <a:schemeClr val="dk2"/>
                </a:solidFill>
              </a:rPr>
              <a:t>With</a:t>
            </a:r>
            <a:r>
              <a:rPr lang="nl">
                <a:solidFill>
                  <a:schemeClr val="dk2"/>
                </a:solidFill>
              </a:rPr>
              <a:t> separation</a:t>
            </a:r>
            <a:endParaRPr>
              <a:solidFill>
                <a:schemeClr val="dk2"/>
              </a:solidFill>
            </a:endParaRPr>
          </a:p>
        </p:txBody>
      </p:sp>
      <p:sp>
        <p:nvSpPr>
          <p:cNvPr id="311" name="Google Shape;311;p23"/>
          <p:cNvSpPr/>
          <p:nvPr/>
        </p:nvSpPr>
        <p:spPr>
          <a:xfrm>
            <a:off x="3188350" y="1753313"/>
            <a:ext cx="500700" cy="222600"/>
          </a:xfrm>
          <a:prstGeom prst="striped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
          <p:cNvSpPr/>
          <p:nvPr/>
        </p:nvSpPr>
        <p:spPr>
          <a:xfrm rot="10800000">
            <a:off x="2707311" y="1753319"/>
            <a:ext cx="500700" cy="222600"/>
          </a:xfrm>
          <a:prstGeom prst="striped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4"/>
          <p:cNvSpPr txBox="1"/>
          <p:nvPr>
            <p:ph type="title"/>
          </p:nvPr>
        </p:nvSpPr>
        <p:spPr>
          <a:xfrm>
            <a:off x="202225" y="661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Log-structured Merge-trees</a:t>
            </a:r>
            <a:endParaRPr/>
          </a:p>
        </p:txBody>
      </p:sp>
      <p:sp>
        <p:nvSpPr>
          <p:cNvPr id="318" name="Google Shape;318;p24"/>
          <p:cNvSpPr/>
          <p:nvPr/>
        </p:nvSpPr>
        <p:spPr>
          <a:xfrm rot="5400000">
            <a:off x="2065850" y="3004650"/>
            <a:ext cx="1448700" cy="399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txBox="1"/>
          <p:nvPr/>
        </p:nvSpPr>
        <p:spPr>
          <a:xfrm>
            <a:off x="2518675" y="2894600"/>
            <a:ext cx="82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a:solidFill>
                  <a:schemeClr val="dk2"/>
                </a:solidFill>
              </a:rPr>
              <a:t>WAL</a:t>
            </a:r>
            <a:endParaRPr b="1">
              <a:solidFill>
                <a:schemeClr val="dk2"/>
              </a:solidFill>
            </a:endParaRPr>
          </a:p>
        </p:txBody>
      </p:sp>
      <p:sp>
        <p:nvSpPr>
          <p:cNvPr id="320" name="Google Shape;320;p24"/>
          <p:cNvSpPr/>
          <p:nvPr/>
        </p:nvSpPr>
        <p:spPr>
          <a:xfrm>
            <a:off x="3842000" y="1484050"/>
            <a:ext cx="764400" cy="572700"/>
          </a:xfrm>
          <a:prstGeom prst="can">
            <a:avLst>
              <a:gd fmla="val 25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6512850" y="2526563"/>
            <a:ext cx="875100" cy="712800"/>
          </a:xfrm>
          <a:prstGeom prst="triangle">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6377850" y="1478500"/>
            <a:ext cx="1134600" cy="572700"/>
          </a:xfrm>
          <a:prstGeom prst="can">
            <a:avLst>
              <a:gd fmla="val 25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6255000" y="3546675"/>
            <a:ext cx="1390800" cy="3246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a:off x="5602200" y="4278100"/>
            <a:ext cx="2659800" cy="3246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txBox="1"/>
          <p:nvPr/>
        </p:nvSpPr>
        <p:spPr>
          <a:xfrm>
            <a:off x="6022525" y="3840088"/>
            <a:ext cx="1868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solidFill>
                  <a:schemeClr val="dk1"/>
                </a:solidFill>
              </a:rPr>
              <a:t>…</a:t>
            </a:r>
            <a:endParaRPr>
              <a:solidFill>
                <a:schemeClr val="dk1"/>
              </a:solidFill>
            </a:endParaRPr>
          </a:p>
        </p:txBody>
      </p:sp>
      <p:sp>
        <p:nvSpPr>
          <p:cNvPr id="326" name="Google Shape;326;p24"/>
          <p:cNvSpPr txBox="1"/>
          <p:nvPr/>
        </p:nvSpPr>
        <p:spPr>
          <a:xfrm>
            <a:off x="1506750" y="1548888"/>
            <a:ext cx="11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Client </a:t>
            </a:r>
            <a:r>
              <a:rPr lang="nl">
                <a:solidFill>
                  <a:schemeClr val="dk2"/>
                </a:solidFill>
              </a:rPr>
              <a:t>Put</a:t>
            </a:r>
            <a:endParaRPr>
              <a:solidFill>
                <a:schemeClr val="dk2"/>
              </a:solidFill>
            </a:endParaRPr>
          </a:p>
        </p:txBody>
      </p:sp>
      <p:sp>
        <p:nvSpPr>
          <p:cNvPr id="327" name="Google Shape;327;p24"/>
          <p:cNvSpPr txBox="1"/>
          <p:nvPr/>
        </p:nvSpPr>
        <p:spPr>
          <a:xfrm>
            <a:off x="3783500" y="1529375"/>
            <a:ext cx="822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solidFill>
                  <a:schemeClr val="dk2"/>
                </a:solidFill>
              </a:rPr>
              <a:t>mem</a:t>
            </a:r>
            <a:endParaRPr b="1">
              <a:solidFill>
                <a:schemeClr val="dk2"/>
              </a:solidFill>
            </a:endParaRPr>
          </a:p>
          <a:p>
            <a:pPr indent="0" lvl="0" marL="0" rtl="0" algn="ctr">
              <a:spcBef>
                <a:spcPts val="0"/>
              </a:spcBef>
              <a:spcAft>
                <a:spcPts val="0"/>
              </a:spcAft>
              <a:buNone/>
            </a:pPr>
            <a:r>
              <a:rPr b="1" lang="nl">
                <a:solidFill>
                  <a:schemeClr val="dk2"/>
                </a:solidFill>
              </a:rPr>
              <a:t>table</a:t>
            </a:r>
            <a:endParaRPr b="1">
              <a:solidFill>
                <a:schemeClr val="dk2"/>
              </a:solidFill>
            </a:endParaRPr>
          </a:p>
        </p:txBody>
      </p:sp>
      <p:sp>
        <p:nvSpPr>
          <p:cNvPr id="328" name="Google Shape;328;p24"/>
          <p:cNvSpPr txBox="1"/>
          <p:nvPr/>
        </p:nvSpPr>
        <p:spPr>
          <a:xfrm>
            <a:off x="6413250" y="1529375"/>
            <a:ext cx="110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a:solidFill>
                  <a:schemeClr val="dk2"/>
                </a:solidFill>
              </a:rPr>
              <a:t>immutable </a:t>
            </a:r>
            <a:r>
              <a:rPr b="1" lang="nl">
                <a:solidFill>
                  <a:schemeClr val="dk2"/>
                </a:solidFill>
              </a:rPr>
              <a:t>memtable</a:t>
            </a:r>
            <a:endParaRPr b="1">
              <a:solidFill>
                <a:schemeClr val="dk2"/>
              </a:solidFill>
            </a:endParaRPr>
          </a:p>
        </p:txBody>
      </p:sp>
      <p:sp>
        <p:nvSpPr>
          <p:cNvPr id="329" name="Google Shape;329;p24"/>
          <p:cNvSpPr txBox="1"/>
          <p:nvPr/>
        </p:nvSpPr>
        <p:spPr>
          <a:xfrm>
            <a:off x="6744825" y="2836525"/>
            <a:ext cx="6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a:solidFill>
                  <a:schemeClr val="dk2"/>
                </a:solidFill>
              </a:rPr>
              <a:t>L</a:t>
            </a:r>
            <a:r>
              <a:rPr b="1" lang="nl">
                <a:solidFill>
                  <a:schemeClr val="dk2"/>
                </a:solidFill>
              </a:rPr>
              <a:t>𖺀</a:t>
            </a:r>
            <a:endParaRPr b="1">
              <a:solidFill>
                <a:schemeClr val="dk2"/>
              </a:solidFill>
            </a:endParaRPr>
          </a:p>
        </p:txBody>
      </p:sp>
      <p:sp>
        <p:nvSpPr>
          <p:cNvPr id="330" name="Google Shape;330;p24"/>
          <p:cNvSpPr txBox="1"/>
          <p:nvPr/>
        </p:nvSpPr>
        <p:spPr>
          <a:xfrm>
            <a:off x="6744825" y="3500350"/>
            <a:ext cx="6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a:solidFill>
                  <a:schemeClr val="dk2"/>
                </a:solidFill>
              </a:rPr>
              <a:t>L1</a:t>
            </a:r>
            <a:endParaRPr b="1">
              <a:solidFill>
                <a:schemeClr val="dk2"/>
              </a:solidFill>
            </a:endParaRPr>
          </a:p>
        </p:txBody>
      </p:sp>
      <p:sp>
        <p:nvSpPr>
          <p:cNvPr id="331" name="Google Shape;331;p24"/>
          <p:cNvSpPr txBox="1"/>
          <p:nvPr/>
        </p:nvSpPr>
        <p:spPr>
          <a:xfrm>
            <a:off x="5620500" y="4240300"/>
            <a:ext cx="262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solidFill>
                  <a:schemeClr val="dk2"/>
                </a:solidFill>
              </a:rPr>
              <a:t>LN</a:t>
            </a:r>
            <a:endParaRPr b="1">
              <a:solidFill>
                <a:schemeClr val="dk2"/>
              </a:solidFill>
            </a:endParaRPr>
          </a:p>
        </p:txBody>
      </p:sp>
      <p:sp>
        <p:nvSpPr>
          <p:cNvPr id="332" name="Google Shape;332;p24"/>
          <p:cNvSpPr/>
          <p:nvPr/>
        </p:nvSpPr>
        <p:spPr>
          <a:xfrm>
            <a:off x="3614050" y="3509025"/>
            <a:ext cx="1448700" cy="399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4"/>
          <p:cNvSpPr txBox="1"/>
          <p:nvPr/>
        </p:nvSpPr>
        <p:spPr>
          <a:xfrm>
            <a:off x="3840100" y="3500350"/>
            <a:ext cx="99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a:solidFill>
                  <a:schemeClr val="dk2"/>
                </a:solidFill>
              </a:rPr>
              <a:t>Manifest</a:t>
            </a:r>
            <a:endParaRPr b="1">
              <a:solidFill>
                <a:schemeClr val="dk2"/>
              </a:solidFill>
            </a:endParaRPr>
          </a:p>
        </p:txBody>
      </p:sp>
      <p:cxnSp>
        <p:nvCxnSpPr>
          <p:cNvPr id="334" name="Google Shape;334;p24"/>
          <p:cNvCxnSpPr/>
          <p:nvPr/>
        </p:nvCxnSpPr>
        <p:spPr>
          <a:xfrm>
            <a:off x="2005100" y="2300825"/>
            <a:ext cx="6942000" cy="17400"/>
          </a:xfrm>
          <a:prstGeom prst="straightConnector1">
            <a:avLst/>
          </a:prstGeom>
          <a:noFill/>
          <a:ln cap="flat" cmpd="sng" w="9525">
            <a:solidFill>
              <a:schemeClr val="dk2"/>
            </a:solidFill>
            <a:prstDash val="dot"/>
            <a:round/>
            <a:headEnd len="med" w="med" type="none"/>
            <a:tailEnd len="med" w="med" type="none"/>
          </a:ln>
        </p:spPr>
      </p:cxnSp>
      <p:sp>
        <p:nvSpPr>
          <p:cNvPr id="335" name="Google Shape;335;p24"/>
          <p:cNvSpPr txBox="1"/>
          <p:nvPr/>
        </p:nvSpPr>
        <p:spPr>
          <a:xfrm>
            <a:off x="7724725" y="1993700"/>
            <a:ext cx="137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200">
                <a:solidFill>
                  <a:schemeClr val="dk2"/>
                </a:solidFill>
              </a:rPr>
              <a:t>Memory (DRAM)</a:t>
            </a:r>
            <a:endParaRPr sz="1200">
              <a:solidFill>
                <a:schemeClr val="dk2"/>
              </a:solidFill>
            </a:endParaRPr>
          </a:p>
        </p:txBody>
      </p:sp>
      <p:sp>
        <p:nvSpPr>
          <p:cNvPr id="336" name="Google Shape;336;p24"/>
          <p:cNvSpPr txBox="1"/>
          <p:nvPr/>
        </p:nvSpPr>
        <p:spPr>
          <a:xfrm>
            <a:off x="7776050" y="2300825"/>
            <a:ext cx="1302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200">
                <a:solidFill>
                  <a:schemeClr val="dk2"/>
                </a:solidFill>
              </a:rPr>
              <a:t>Storage (SSD)</a:t>
            </a:r>
            <a:endParaRPr sz="1200">
              <a:solidFill>
                <a:schemeClr val="dk2"/>
              </a:solidFill>
            </a:endParaRPr>
          </a:p>
        </p:txBody>
      </p:sp>
      <p:sp>
        <p:nvSpPr>
          <p:cNvPr id="337" name="Google Shape;337;p24"/>
          <p:cNvSpPr txBox="1"/>
          <p:nvPr/>
        </p:nvSpPr>
        <p:spPr>
          <a:xfrm>
            <a:off x="4900500" y="1408200"/>
            <a:ext cx="130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Table is full</a:t>
            </a:r>
            <a:endParaRPr>
              <a:solidFill>
                <a:schemeClr val="dk2"/>
              </a:solidFill>
            </a:endParaRPr>
          </a:p>
        </p:txBody>
      </p:sp>
      <p:sp>
        <p:nvSpPr>
          <p:cNvPr id="338" name="Google Shape;338;p24"/>
          <p:cNvSpPr txBox="1"/>
          <p:nvPr/>
        </p:nvSpPr>
        <p:spPr>
          <a:xfrm>
            <a:off x="7027150" y="1970500"/>
            <a:ext cx="6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Flush</a:t>
            </a:r>
            <a:endParaRPr>
              <a:solidFill>
                <a:schemeClr val="dk2"/>
              </a:solidFill>
            </a:endParaRPr>
          </a:p>
        </p:txBody>
      </p:sp>
      <p:sp>
        <p:nvSpPr>
          <p:cNvPr id="339" name="Google Shape;339;p24"/>
          <p:cNvSpPr txBox="1"/>
          <p:nvPr/>
        </p:nvSpPr>
        <p:spPr>
          <a:xfrm>
            <a:off x="7197825" y="3192875"/>
            <a:ext cx="130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Compactions</a:t>
            </a:r>
            <a:endParaRPr>
              <a:solidFill>
                <a:schemeClr val="dk2"/>
              </a:solidFill>
            </a:endParaRPr>
          </a:p>
        </p:txBody>
      </p:sp>
      <p:cxnSp>
        <p:nvCxnSpPr>
          <p:cNvPr id="340" name="Google Shape;340;p24"/>
          <p:cNvCxnSpPr>
            <a:stCxn id="332" idx="3"/>
          </p:cNvCxnSpPr>
          <p:nvPr/>
        </p:nvCxnSpPr>
        <p:spPr>
          <a:xfrm flipH="1" rot="10800000">
            <a:off x="5062750" y="2891775"/>
            <a:ext cx="1634100" cy="817200"/>
          </a:xfrm>
          <a:prstGeom prst="straightConnector1">
            <a:avLst/>
          </a:prstGeom>
          <a:noFill/>
          <a:ln cap="flat" cmpd="sng" w="9525">
            <a:solidFill>
              <a:schemeClr val="dk2"/>
            </a:solidFill>
            <a:prstDash val="lgDash"/>
            <a:round/>
            <a:headEnd len="med" w="med" type="stealth"/>
            <a:tailEnd len="med" w="med" type="triangle"/>
          </a:ln>
        </p:spPr>
      </p:cxnSp>
      <p:cxnSp>
        <p:nvCxnSpPr>
          <p:cNvPr id="341" name="Google Shape;341;p24"/>
          <p:cNvCxnSpPr>
            <a:stCxn id="332" idx="3"/>
            <a:endCxn id="323" idx="1"/>
          </p:cNvCxnSpPr>
          <p:nvPr/>
        </p:nvCxnSpPr>
        <p:spPr>
          <a:xfrm>
            <a:off x="5062750" y="3708975"/>
            <a:ext cx="1192200" cy="0"/>
          </a:xfrm>
          <a:prstGeom prst="straightConnector1">
            <a:avLst/>
          </a:prstGeom>
          <a:noFill/>
          <a:ln cap="flat" cmpd="sng" w="9525">
            <a:solidFill>
              <a:schemeClr val="dk2"/>
            </a:solidFill>
            <a:prstDash val="lgDash"/>
            <a:round/>
            <a:headEnd len="med" w="med" type="stealth"/>
            <a:tailEnd len="med" w="med" type="triangle"/>
          </a:ln>
        </p:spPr>
      </p:cxnSp>
      <p:cxnSp>
        <p:nvCxnSpPr>
          <p:cNvPr id="342" name="Google Shape;342;p24"/>
          <p:cNvCxnSpPr>
            <a:stCxn id="332" idx="3"/>
            <a:endCxn id="331" idx="1"/>
          </p:cNvCxnSpPr>
          <p:nvPr/>
        </p:nvCxnSpPr>
        <p:spPr>
          <a:xfrm>
            <a:off x="5062750" y="3708975"/>
            <a:ext cx="557700" cy="731400"/>
          </a:xfrm>
          <a:prstGeom prst="straightConnector1">
            <a:avLst/>
          </a:prstGeom>
          <a:noFill/>
          <a:ln cap="flat" cmpd="sng" w="9525">
            <a:solidFill>
              <a:schemeClr val="dk2"/>
            </a:solidFill>
            <a:prstDash val="lgDash"/>
            <a:round/>
            <a:headEnd len="med" w="med" type="stealth"/>
            <a:tailEnd len="med" w="med" type="triangle"/>
          </a:ln>
        </p:spPr>
      </p:cxnSp>
      <p:sp>
        <p:nvSpPr>
          <p:cNvPr id="343" name="Google Shape;343;p24"/>
          <p:cNvSpPr txBox="1"/>
          <p:nvPr/>
        </p:nvSpPr>
        <p:spPr>
          <a:xfrm>
            <a:off x="4663800" y="2771363"/>
            <a:ext cx="153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Metadata updates/reads</a:t>
            </a:r>
            <a:endParaRPr>
              <a:solidFill>
                <a:schemeClr val="dk2"/>
              </a:solidFill>
            </a:endParaRPr>
          </a:p>
        </p:txBody>
      </p:sp>
      <p:sp>
        <p:nvSpPr>
          <p:cNvPr id="344" name="Google Shape;344;p24"/>
          <p:cNvSpPr txBox="1"/>
          <p:nvPr/>
        </p:nvSpPr>
        <p:spPr>
          <a:xfrm>
            <a:off x="6327350" y="1104463"/>
            <a:ext cx="14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GC process</a:t>
            </a:r>
            <a:endParaRPr>
              <a:solidFill>
                <a:schemeClr val="dk2"/>
              </a:solidFill>
            </a:endParaRPr>
          </a:p>
        </p:txBody>
      </p:sp>
      <p:sp>
        <p:nvSpPr>
          <p:cNvPr id="345" name="Google Shape;345;p24"/>
          <p:cNvSpPr txBox="1"/>
          <p:nvPr/>
        </p:nvSpPr>
        <p:spPr>
          <a:xfrm>
            <a:off x="817175" y="4240300"/>
            <a:ext cx="295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Clear</a:t>
            </a:r>
            <a:r>
              <a:rPr lang="nl">
                <a:solidFill>
                  <a:schemeClr val="dk1"/>
                </a:solidFill>
              </a:rPr>
              <a:t> </a:t>
            </a:r>
            <a:r>
              <a:rPr lang="nl">
                <a:solidFill>
                  <a:srgbClr val="FF0000"/>
                </a:solidFill>
              </a:rPr>
              <a:t>Hot</a:t>
            </a:r>
            <a:r>
              <a:rPr lang="nl">
                <a:solidFill>
                  <a:schemeClr val="dk1"/>
                </a:solidFill>
              </a:rPr>
              <a:t> </a:t>
            </a:r>
            <a:r>
              <a:rPr lang="nl">
                <a:solidFill>
                  <a:schemeClr val="dk2"/>
                </a:solidFill>
              </a:rPr>
              <a:t>and</a:t>
            </a:r>
            <a:r>
              <a:rPr lang="nl">
                <a:solidFill>
                  <a:schemeClr val="dk1"/>
                </a:solidFill>
              </a:rPr>
              <a:t> </a:t>
            </a:r>
            <a:r>
              <a:rPr lang="nl">
                <a:solidFill>
                  <a:schemeClr val="accent2"/>
                </a:solidFill>
              </a:rPr>
              <a:t>Cold</a:t>
            </a:r>
            <a:r>
              <a:rPr lang="nl">
                <a:solidFill>
                  <a:schemeClr val="dk1"/>
                </a:solidFill>
              </a:rPr>
              <a:t> </a:t>
            </a:r>
            <a:r>
              <a:rPr lang="nl">
                <a:solidFill>
                  <a:schemeClr val="dk2"/>
                </a:solidFill>
              </a:rPr>
              <a:t>separation!</a:t>
            </a:r>
            <a:br>
              <a:rPr lang="nl">
                <a:solidFill>
                  <a:schemeClr val="dk2"/>
                </a:solidFill>
              </a:rPr>
            </a:br>
            <a:r>
              <a:rPr lang="nl">
                <a:solidFill>
                  <a:schemeClr val="dk2"/>
                </a:solidFill>
              </a:rPr>
              <a:t>Fits SSDs naturally!</a:t>
            </a:r>
            <a:endParaRPr>
              <a:solidFill>
                <a:schemeClr val="dk2"/>
              </a:solidFill>
            </a:endParaRPr>
          </a:p>
        </p:txBody>
      </p:sp>
      <p:sp>
        <p:nvSpPr>
          <p:cNvPr id="346" name="Google Shape;346;p24"/>
          <p:cNvSpPr txBox="1"/>
          <p:nvPr/>
        </p:nvSpPr>
        <p:spPr>
          <a:xfrm>
            <a:off x="2468600" y="1756000"/>
            <a:ext cx="3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1</a:t>
            </a:r>
            <a:endParaRPr>
              <a:latin typeface="Lato"/>
              <a:ea typeface="Lato"/>
              <a:cs typeface="Lato"/>
              <a:sym typeface="Lato"/>
            </a:endParaRPr>
          </a:p>
        </p:txBody>
      </p:sp>
      <p:sp>
        <p:nvSpPr>
          <p:cNvPr id="347" name="Google Shape;347;p24"/>
          <p:cNvSpPr txBox="1"/>
          <p:nvPr/>
        </p:nvSpPr>
        <p:spPr>
          <a:xfrm>
            <a:off x="6512850" y="2243750"/>
            <a:ext cx="3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3</a:t>
            </a:r>
            <a:endParaRPr>
              <a:latin typeface="Lato"/>
              <a:ea typeface="Lato"/>
              <a:cs typeface="Lato"/>
              <a:sym typeface="Lato"/>
            </a:endParaRPr>
          </a:p>
        </p:txBody>
      </p:sp>
      <p:sp>
        <p:nvSpPr>
          <p:cNvPr id="348" name="Google Shape;348;p24"/>
          <p:cNvSpPr txBox="1"/>
          <p:nvPr/>
        </p:nvSpPr>
        <p:spPr>
          <a:xfrm>
            <a:off x="6255000" y="3192875"/>
            <a:ext cx="3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4</a:t>
            </a:r>
            <a:endParaRPr>
              <a:latin typeface="Lato"/>
              <a:ea typeface="Lato"/>
              <a:cs typeface="Lato"/>
              <a:sym typeface="Lato"/>
            </a:endParaRPr>
          </a:p>
        </p:txBody>
      </p:sp>
      <p:sp>
        <p:nvSpPr>
          <p:cNvPr id="349" name="Google Shape;349;p24"/>
          <p:cNvSpPr txBox="1"/>
          <p:nvPr/>
        </p:nvSpPr>
        <p:spPr>
          <a:xfrm>
            <a:off x="6255000" y="3908925"/>
            <a:ext cx="3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5</a:t>
            </a:r>
            <a:endParaRPr>
              <a:latin typeface="Lato"/>
              <a:ea typeface="Lato"/>
              <a:cs typeface="Lato"/>
              <a:sym typeface="Lato"/>
            </a:endParaRPr>
          </a:p>
        </p:txBody>
      </p:sp>
      <p:sp>
        <p:nvSpPr>
          <p:cNvPr id="350" name="Google Shape;350;p24"/>
          <p:cNvSpPr txBox="1"/>
          <p:nvPr/>
        </p:nvSpPr>
        <p:spPr>
          <a:xfrm>
            <a:off x="4606400" y="1784175"/>
            <a:ext cx="3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2</a:t>
            </a:r>
            <a:endParaRPr>
              <a:latin typeface="Lato"/>
              <a:ea typeface="Lato"/>
              <a:cs typeface="Lato"/>
              <a:sym typeface="Lato"/>
            </a:endParaRPr>
          </a:p>
        </p:txBody>
      </p:sp>
      <p:sp>
        <p:nvSpPr>
          <p:cNvPr id="351" name="Google Shape;351;p24"/>
          <p:cNvSpPr/>
          <p:nvPr/>
        </p:nvSpPr>
        <p:spPr>
          <a:xfrm>
            <a:off x="2421275" y="1641550"/>
            <a:ext cx="1390800" cy="1668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4"/>
          <p:cNvSpPr/>
          <p:nvPr/>
        </p:nvSpPr>
        <p:spPr>
          <a:xfrm rot="5400000">
            <a:off x="2444900" y="2018050"/>
            <a:ext cx="690600" cy="1668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4"/>
          <p:cNvSpPr/>
          <p:nvPr/>
        </p:nvSpPr>
        <p:spPr>
          <a:xfrm>
            <a:off x="4606400" y="1665600"/>
            <a:ext cx="1771500" cy="2526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4"/>
          <p:cNvSpPr/>
          <p:nvPr/>
        </p:nvSpPr>
        <p:spPr>
          <a:xfrm rot="5400000">
            <a:off x="6682350" y="2162800"/>
            <a:ext cx="515100" cy="3030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4"/>
          <p:cNvSpPr/>
          <p:nvPr/>
        </p:nvSpPr>
        <p:spPr>
          <a:xfrm rot="5400000">
            <a:off x="6779875" y="3120325"/>
            <a:ext cx="319800" cy="571500"/>
          </a:xfrm>
          <a:prstGeom prst="rightArrow">
            <a:avLst>
              <a:gd fmla="val 50000" name="adj1"/>
              <a:gd fmla="val 40893"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4"/>
          <p:cNvSpPr/>
          <p:nvPr/>
        </p:nvSpPr>
        <p:spPr>
          <a:xfrm rot="5400000">
            <a:off x="7635900" y="3602975"/>
            <a:ext cx="683700" cy="663900"/>
          </a:xfrm>
          <a:prstGeom prst="bentArrow">
            <a:avLst>
              <a:gd fmla="val 25000" name="adj1"/>
              <a:gd fmla="val 25000" name="adj2"/>
              <a:gd fmla="val 25000" name="adj3"/>
              <a:gd fmla="val 43750" name="adj4"/>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5"/>
          <p:cNvSpPr txBox="1"/>
          <p:nvPr>
            <p:ph type="title"/>
          </p:nvPr>
        </p:nvSpPr>
        <p:spPr>
          <a:xfrm>
            <a:off x="237725" y="672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Proposal: Removing layers</a:t>
            </a:r>
            <a:endParaRPr/>
          </a:p>
        </p:txBody>
      </p:sp>
      <p:sp>
        <p:nvSpPr>
          <p:cNvPr id="362" name="Google Shape;362;p25"/>
          <p:cNvSpPr/>
          <p:nvPr/>
        </p:nvSpPr>
        <p:spPr>
          <a:xfrm>
            <a:off x="412875" y="1486250"/>
            <a:ext cx="1619700" cy="4443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5"/>
          <p:cNvSpPr txBox="1"/>
          <p:nvPr/>
        </p:nvSpPr>
        <p:spPr>
          <a:xfrm>
            <a:off x="424575" y="1494050"/>
            <a:ext cx="15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t>Key-value store</a:t>
            </a:r>
            <a:endParaRPr b="1"/>
          </a:p>
        </p:txBody>
      </p:sp>
      <p:sp>
        <p:nvSpPr>
          <p:cNvPr id="364" name="Google Shape;364;p25"/>
          <p:cNvSpPr/>
          <p:nvPr/>
        </p:nvSpPr>
        <p:spPr>
          <a:xfrm>
            <a:off x="412875" y="2181050"/>
            <a:ext cx="1619700" cy="4443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5" name="Google Shape;365;p25"/>
          <p:cNvSpPr txBox="1"/>
          <p:nvPr/>
        </p:nvSpPr>
        <p:spPr>
          <a:xfrm>
            <a:off x="411875" y="2184950"/>
            <a:ext cx="15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t>File system</a:t>
            </a:r>
            <a:endParaRPr b="1"/>
          </a:p>
        </p:txBody>
      </p:sp>
      <p:sp>
        <p:nvSpPr>
          <p:cNvPr id="366" name="Google Shape;366;p25"/>
          <p:cNvSpPr/>
          <p:nvPr/>
        </p:nvSpPr>
        <p:spPr>
          <a:xfrm>
            <a:off x="412875" y="2875850"/>
            <a:ext cx="1619700" cy="4443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5"/>
          <p:cNvSpPr txBox="1"/>
          <p:nvPr/>
        </p:nvSpPr>
        <p:spPr>
          <a:xfrm>
            <a:off x="415725" y="2897900"/>
            <a:ext cx="15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t>OS kernel</a:t>
            </a:r>
            <a:endParaRPr b="1"/>
          </a:p>
        </p:txBody>
      </p:sp>
      <p:sp>
        <p:nvSpPr>
          <p:cNvPr id="368" name="Google Shape;368;p25"/>
          <p:cNvSpPr/>
          <p:nvPr/>
        </p:nvSpPr>
        <p:spPr>
          <a:xfrm>
            <a:off x="412875" y="3570650"/>
            <a:ext cx="1619700" cy="4443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5"/>
          <p:cNvSpPr txBox="1"/>
          <p:nvPr/>
        </p:nvSpPr>
        <p:spPr>
          <a:xfrm>
            <a:off x="424575" y="3587188"/>
            <a:ext cx="15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t>FTL</a:t>
            </a:r>
            <a:endParaRPr b="1"/>
          </a:p>
        </p:txBody>
      </p:sp>
      <p:sp>
        <p:nvSpPr>
          <p:cNvPr id="370" name="Google Shape;370;p25"/>
          <p:cNvSpPr/>
          <p:nvPr/>
        </p:nvSpPr>
        <p:spPr>
          <a:xfrm>
            <a:off x="412875" y="4265450"/>
            <a:ext cx="1619700" cy="4443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5"/>
          <p:cNvSpPr txBox="1"/>
          <p:nvPr/>
        </p:nvSpPr>
        <p:spPr>
          <a:xfrm>
            <a:off x="424575" y="4298513"/>
            <a:ext cx="15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t>SSD</a:t>
            </a:r>
            <a:endParaRPr b="1"/>
          </a:p>
        </p:txBody>
      </p:sp>
      <p:sp>
        <p:nvSpPr>
          <p:cNvPr id="372" name="Google Shape;372;p25"/>
          <p:cNvSpPr/>
          <p:nvPr/>
        </p:nvSpPr>
        <p:spPr>
          <a:xfrm>
            <a:off x="2402175" y="1486250"/>
            <a:ext cx="1619700" cy="4443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5"/>
          <p:cNvSpPr txBox="1"/>
          <p:nvPr/>
        </p:nvSpPr>
        <p:spPr>
          <a:xfrm>
            <a:off x="2413875" y="1494050"/>
            <a:ext cx="15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t>Key-value store</a:t>
            </a:r>
            <a:endParaRPr b="1"/>
          </a:p>
        </p:txBody>
      </p:sp>
      <p:sp>
        <p:nvSpPr>
          <p:cNvPr id="374" name="Google Shape;374;p25"/>
          <p:cNvSpPr/>
          <p:nvPr/>
        </p:nvSpPr>
        <p:spPr>
          <a:xfrm>
            <a:off x="2402175" y="2181050"/>
            <a:ext cx="1619700" cy="4443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5"/>
          <p:cNvSpPr txBox="1"/>
          <p:nvPr/>
        </p:nvSpPr>
        <p:spPr>
          <a:xfrm>
            <a:off x="2413875" y="2203100"/>
            <a:ext cx="15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t>File system</a:t>
            </a:r>
            <a:endParaRPr b="1"/>
          </a:p>
        </p:txBody>
      </p:sp>
      <p:sp>
        <p:nvSpPr>
          <p:cNvPr id="376" name="Google Shape;376;p25"/>
          <p:cNvSpPr/>
          <p:nvPr/>
        </p:nvSpPr>
        <p:spPr>
          <a:xfrm>
            <a:off x="2402175" y="2875850"/>
            <a:ext cx="1619700" cy="4443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5"/>
          <p:cNvSpPr txBox="1"/>
          <p:nvPr/>
        </p:nvSpPr>
        <p:spPr>
          <a:xfrm>
            <a:off x="2413875" y="2901125"/>
            <a:ext cx="15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t>OS kernel</a:t>
            </a:r>
            <a:endParaRPr b="1"/>
          </a:p>
        </p:txBody>
      </p:sp>
      <p:sp>
        <p:nvSpPr>
          <p:cNvPr id="378" name="Google Shape;378;p25"/>
          <p:cNvSpPr/>
          <p:nvPr/>
        </p:nvSpPr>
        <p:spPr>
          <a:xfrm>
            <a:off x="2402175" y="4265450"/>
            <a:ext cx="1619700" cy="4443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
          <p:cNvSpPr txBox="1"/>
          <p:nvPr/>
        </p:nvSpPr>
        <p:spPr>
          <a:xfrm>
            <a:off x="2419725" y="4265438"/>
            <a:ext cx="15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t>ZNS SSD</a:t>
            </a:r>
            <a:endParaRPr b="1"/>
          </a:p>
        </p:txBody>
      </p:sp>
      <p:sp>
        <p:nvSpPr>
          <p:cNvPr id="380" name="Google Shape;380;p25"/>
          <p:cNvSpPr/>
          <p:nvPr/>
        </p:nvSpPr>
        <p:spPr>
          <a:xfrm>
            <a:off x="4403175" y="1486250"/>
            <a:ext cx="1619700" cy="4443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5"/>
          <p:cNvSpPr txBox="1"/>
          <p:nvPr/>
        </p:nvSpPr>
        <p:spPr>
          <a:xfrm>
            <a:off x="4414875" y="1494050"/>
            <a:ext cx="15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t>Key-value store</a:t>
            </a:r>
            <a:endParaRPr b="1"/>
          </a:p>
        </p:txBody>
      </p:sp>
      <p:sp>
        <p:nvSpPr>
          <p:cNvPr id="382" name="Google Shape;382;p25"/>
          <p:cNvSpPr/>
          <p:nvPr/>
        </p:nvSpPr>
        <p:spPr>
          <a:xfrm>
            <a:off x="4403175" y="1930550"/>
            <a:ext cx="1619700" cy="672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5"/>
          <p:cNvSpPr txBox="1"/>
          <p:nvPr/>
        </p:nvSpPr>
        <p:spPr>
          <a:xfrm>
            <a:off x="4409025" y="1951988"/>
            <a:ext cx="159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t>Domain specific </a:t>
            </a:r>
            <a:r>
              <a:rPr b="1" lang="nl"/>
              <a:t>File system</a:t>
            </a:r>
            <a:endParaRPr b="1"/>
          </a:p>
        </p:txBody>
      </p:sp>
      <p:sp>
        <p:nvSpPr>
          <p:cNvPr id="384" name="Google Shape;384;p25"/>
          <p:cNvSpPr/>
          <p:nvPr/>
        </p:nvSpPr>
        <p:spPr>
          <a:xfrm>
            <a:off x="4403175" y="2875850"/>
            <a:ext cx="1619700" cy="4443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5"/>
          <p:cNvSpPr txBox="1"/>
          <p:nvPr/>
        </p:nvSpPr>
        <p:spPr>
          <a:xfrm>
            <a:off x="4412013" y="2897900"/>
            <a:ext cx="15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t>OS kernel</a:t>
            </a:r>
            <a:endParaRPr b="1"/>
          </a:p>
        </p:txBody>
      </p:sp>
      <p:sp>
        <p:nvSpPr>
          <p:cNvPr id="386" name="Google Shape;386;p25"/>
          <p:cNvSpPr/>
          <p:nvPr/>
        </p:nvSpPr>
        <p:spPr>
          <a:xfrm>
            <a:off x="4403175" y="4265450"/>
            <a:ext cx="1619700" cy="4443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5"/>
          <p:cNvSpPr txBox="1"/>
          <p:nvPr/>
        </p:nvSpPr>
        <p:spPr>
          <a:xfrm>
            <a:off x="4409025" y="4265450"/>
            <a:ext cx="15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t>ZNS </a:t>
            </a:r>
            <a:r>
              <a:rPr b="1" lang="nl"/>
              <a:t>SSD</a:t>
            </a:r>
            <a:endParaRPr b="1"/>
          </a:p>
        </p:txBody>
      </p:sp>
      <p:sp>
        <p:nvSpPr>
          <p:cNvPr id="388" name="Google Shape;388;p25"/>
          <p:cNvSpPr/>
          <p:nvPr/>
        </p:nvSpPr>
        <p:spPr>
          <a:xfrm>
            <a:off x="6392475" y="1486250"/>
            <a:ext cx="1619700" cy="4443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5"/>
          <p:cNvSpPr txBox="1"/>
          <p:nvPr/>
        </p:nvSpPr>
        <p:spPr>
          <a:xfrm>
            <a:off x="6361425" y="1156375"/>
            <a:ext cx="15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t>ZNSLSM</a:t>
            </a:r>
            <a:endParaRPr/>
          </a:p>
        </p:txBody>
      </p:sp>
      <p:sp>
        <p:nvSpPr>
          <p:cNvPr id="390" name="Google Shape;390;p25"/>
          <p:cNvSpPr/>
          <p:nvPr/>
        </p:nvSpPr>
        <p:spPr>
          <a:xfrm>
            <a:off x="6392475" y="4265450"/>
            <a:ext cx="1619700" cy="4443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5"/>
          <p:cNvSpPr txBox="1"/>
          <p:nvPr/>
        </p:nvSpPr>
        <p:spPr>
          <a:xfrm>
            <a:off x="6404175" y="4287500"/>
            <a:ext cx="15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t>ZNS </a:t>
            </a:r>
            <a:r>
              <a:rPr b="1" lang="nl"/>
              <a:t>SSD</a:t>
            </a:r>
            <a:endParaRPr b="1"/>
          </a:p>
        </p:txBody>
      </p:sp>
      <p:cxnSp>
        <p:nvCxnSpPr>
          <p:cNvPr id="392" name="Google Shape;392;p25"/>
          <p:cNvCxnSpPr>
            <a:stCxn id="363" idx="2"/>
            <a:endCxn id="365" idx="0"/>
          </p:cNvCxnSpPr>
          <p:nvPr/>
        </p:nvCxnSpPr>
        <p:spPr>
          <a:xfrm flipH="1">
            <a:off x="1210125" y="1894250"/>
            <a:ext cx="12600" cy="290700"/>
          </a:xfrm>
          <a:prstGeom prst="straightConnector1">
            <a:avLst/>
          </a:prstGeom>
          <a:noFill/>
          <a:ln cap="flat" cmpd="sng" w="9525">
            <a:solidFill>
              <a:schemeClr val="dk2"/>
            </a:solidFill>
            <a:prstDash val="solid"/>
            <a:round/>
            <a:headEnd len="med" w="med" type="stealth"/>
            <a:tailEnd len="med" w="med" type="triangle"/>
          </a:ln>
        </p:spPr>
      </p:cxnSp>
      <p:cxnSp>
        <p:nvCxnSpPr>
          <p:cNvPr id="393" name="Google Shape;393;p25"/>
          <p:cNvCxnSpPr/>
          <p:nvPr/>
        </p:nvCxnSpPr>
        <p:spPr>
          <a:xfrm>
            <a:off x="1207075" y="2603300"/>
            <a:ext cx="0" cy="294600"/>
          </a:xfrm>
          <a:prstGeom prst="straightConnector1">
            <a:avLst/>
          </a:prstGeom>
          <a:noFill/>
          <a:ln cap="flat" cmpd="sng" w="9525">
            <a:solidFill>
              <a:schemeClr val="dk2"/>
            </a:solidFill>
            <a:prstDash val="solid"/>
            <a:round/>
            <a:headEnd len="med" w="med" type="stealth"/>
            <a:tailEnd len="med" w="med" type="triangle"/>
          </a:ln>
        </p:spPr>
      </p:cxnSp>
      <p:cxnSp>
        <p:nvCxnSpPr>
          <p:cNvPr id="394" name="Google Shape;394;p25"/>
          <p:cNvCxnSpPr/>
          <p:nvPr/>
        </p:nvCxnSpPr>
        <p:spPr>
          <a:xfrm>
            <a:off x="1202975" y="3287075"/>
            <a:ext cx="0" cy="294600"/>
          </a:xfrm>
          <a:prstGeom prst="straightConnector1">
            <a:avLst/>
          </a:prstGeom>
          <a:noFill/>
          <a:ln cap="flat" cmpd="sng" w="9525">
            <a:solidFill>
              <a:schemeClr val="dk2"/>
            </a:solidFill>
            <a:prstDash val="solid"/>
            <a:round/>
            <a:headEnd len="med" w="med" type="stealth"/>
            <a:tailEnd len="med" w="med" type="triangle"/>
          </a:ln>
        </p:spPr>
      </p:cxnSp>
      <p:cxnSp>
        <p:nvCxnSpPr>
          <p:cNvPr id="395" name="Google Shape;395;p25"/>
          <p:cNvCxnSpPr/>
          <p:nvPr/>
        </p:nvCxnSpPr>
        <p:spPr>
          <a:xfrm>
            <a:off x="1211075" y="3992900"/>
            <a:ext cx="0" cy="294600"/>
          </a:xfrm>
          <a:prstGeom prst="straightConnector1">
            <a:avLst/>
          </a:prstGeom>
          <a:noFill/>
          <a:ln cap="flat" cmpd="sng" w="9525">
            <a:solidFill>
              <a:schemeClr val="dk2"/>
            </a:solidFill>
            <a:prstDash val="solid"/>
            <a:round/>
            <a:headEnd len="med" w="med" type="stealth"/>
            <a:tailEnd len="med" w="med" type="triangle"/>
          </a:ln>
        </p:spPr>
      </p:cxnSp>
      <p:cxnSp>
        <p:nvCxnSpPr>
          <p:cNvPr id="396" name="Google Shape;396;p25"/>
          <p:cNvCxnSpPr/>
          <p:nvPr/>
        </p:nvCxnSpPr>
        <p:spPr>
          <a:xfrm>
            <a:off x="3205675" y="1908500"/>
            <a:ext cx="0" cy="294600"/>
          </a:xfrm>
          <a:prstGeom prst="straightConnector1">
            <a:avLst/>
          </a:prstGeom>
          <a:noFill/>
          <a:ln cap="flat" cmpd="sng" w="9525">
            <a:solidFill>
              <a:schemeClr val="dk2"/>
            </a:solidFill>
            <a:prstDash val="solid"/>
            <a:round/>
            <a:headEnd len="med" w="med" type="stealth"/>
            <a:tailEnd len="med" w="med" type="triangle"/>
          </a:ln>
        </p:spPr>
      </p:cxnSp>
      <p:cxnSp>
        <p:nvCxnSpPr>
          <p:cNvPr id="397" name="Google Shape;397;p25"/>
          <p:cNvCxnSpPr/>
          <p:nvPr/>
        </p:nvCxnSpPr>
        <p:spPr>
          <a:xfrm>
            <a:off x="3201600" y="2603300"/>
            <a:ext cx="0" cy="294600"/>
          </a:xfrm>
          <a:prstGeom prst="straightConnector1">
            <a:avLst/>
          </a:prstGeom>
          <a:noFill/>
          <a:ln cap="flat" cmpd="sng" w="9525">
            <a:solidFill>
              <a:schemeClr val="dk2"/>
            </a:solidFill>
            <a:prstDash val="solid"/>
            <a:round/>
            <a:headEnd len="med" w="med" type="stealth"/>
            <a:tailEnd len="med" w="med" type="triangle"/>
          </a:ln>
        </p:spPr>
      </p:cxnSp>
      <p:cxnSp>
        <p:nvCxnSpPr>
          <p:cNvPr id="398" name="Google Shape;398;p25"/>
          <p:cNvCxnSpPr/>
          <p:nvPr/>
        </p:nvCxnSpPr>
        <p:spPr>
          <a:xfrm>
            <a:off x="5213025" y="2589050"/>
            <a:ext cx="0" cy="294600"/>
          </a:xfrm>
          <a:prstGeom prst="straightConnector1">
            <a:avLst/>
          </a:prstGeom>
          <a:noFill/>
          <a:ln cap="flat" cmpd="sng" w="9525">
            <a:solidFill>
              <a:schemeClr val="dk2"/>
            </a:solidFill>
            <a:prstDash val="solid"/>
            <a:round/>
            <a:headEnd len="med" w="med" type="stealth"/>
            <a:tailEnd len="med" w="med" type="triangle"/>
          </a:ln>
        </p:spPr>
      </p:cxnSp>
      <p:cxnSp>
        <p:nvCxnSpPr>
          <p:cNvPr id="399" name="Google Shape;399;p25"/>
          <p:cNvCxnSpPr>
            <a:stCxn id="377" idx="2"/>
            <a:endCxn id="379" idx="0"/>
          </p:cNvCxnSpPr>
          <p:nvPr/>
        </p:nvCxnSpPr>
        <p:spPr>
          <a:xfrm>
            <a:off x="3212025" y="3301325"/>
            <a:ext cx="6000" cy="964200"/>
          </a:xfrm>
          <a:prstGeom prst="straightConnector1">
            <a:avLst/>
          </a:prstGeom>
          <a:noFill/>
          <a:ln cap="flat" cmpd="sng" w="9525">
            <a:solidFill>
              <a:schemeClr val="dk2"/>
            </a:solidFill>
            <a:prstDash val="solid"/>
            <a:round/>
            <a:headEnd len="med" w="med" type="stealth"/>
            <a:tailEnd len="med" w="med" type="triangle"/>
          </a:ln>
        </p:spPr>
      </p:cxnSp>
      <p:cxnSp>
        <p:nvCxnSpPr>
          <p:cNvPr id="400" name="Google Shape;400;p25"/>
          <p:cNvCxnSpPr>
            <a:stCxn id="385" idx="2"/>
            <a:endCxn id="387" idx="0"/>
          </p:cNvCxnSpPr>
          <p:nvPr/>
        </p:nvCxnSpPr>
        <p:spPr>
          <a:xfrm flipH="1">
            <a:off x="5207163" y="3298100"/>
            <a:ext cx="3000" cy="967500"/>
          </a:xfrm>
          <a:prstGeom prst="straightConnector1">
            <a:avLst/>
          </a:prstGeom>
          <a:noFill/>
          <a:ln cap="flat" cmpd="sng" w="9525">
            <a:solidFill>
              <a:schemeClr val="dk2"/>
            </a:solidFill>
            <a:prstDash val="solid"/>
            <a:round/>
            <a:headEnd len="med" w="med" type="stealth"/>
            <a:tailEnd len="med" w="med" type="triangle"/>
          </a:ln>
        </p:spPr>
      </p:cxnSp>
      <p:cxnSp>
        <p:nvCxnSpPr>
          <p:cNvPr id="401" name="Google Shape;401;p25"/>
          <p:cNvCxnSpPr>
            <a:endCxn id="391" idx="0"/>
          </p:cNvCxnSpPr>
          <p:nvPr/>
        </p:nvCxnSpPr>
        <p:spPr>
          <a:xfrm flipH="1">
            <a:off x="7202325" y="1932200"/>
            <a:ext cx="2700" cy="2355300"/>
          </a:xfrm>
          <a:prstGeom prst="straightConnector1">
            <a:avLst/>
          </a:prstGeom>
          <a:noFill/>
          <a:ln cap="flat" cmpd="sng" w="9525">
            <a:solidFill>
              <a:schemeClr val="dk2"/>
            </a:solidFill>
            <a:prstDash val="solid"/>
            <a:round/>
            <a:headEnd len="med" w="med" type="stealth"/>
            <a:tailEnd len="med" w="med" type="triangle"/>
          </a:ln>
        </p:spPr>
      </p:cxnSp>
      <p:sp>
        <p:nvSpPr>
          <p:cNvPr id="402" name="Google Shape;402;p25"/>
          <p:cNvSpPr txBox="1"/>
          <p:nvPr/>
        </p:nvSpPr>
        <p:spPr>
          <a:xfrm>
            <a:off x="86025" y="1156375"/>
            <a:ext cx="21036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nl">
                <a:solidFill>
                  <a:schemeClr val="dk2"/>
                </a:solidFill>
              </a:rPr>
              <a:t>RocksDB + SSD </a:t>
            </a:r>
            <a:endParaRPr>
              <a:solidFill>
                <a:schemeClr val="dk2"/>
              </a:solidFill>
            </a:endParaRPr>
          </a:p>
        </p:txBody>
      </p:sp>
      <p:sp>
        <p:nvSpPr>
          <p:cNvPr id="403" name="Google Shape;403;p25"/>
          <p:cNvSpPr txBox="1"/>
          <p:nvPr/>
        </p:nvSpPr>
        <p:spPr>
          <a:xfrm>
            <a:off x="2395725" y="1156375"/>
            <a:ext cx="16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RocksDB + ZNS</a:t>
            </a:r>
            <a:endParaRPr>
              <a:solidFill>
                <a:schemeClr val="dk2"/>
              </a:solidFill>
            </a:endParaRPr>
          </a:p>
        </p:txBody>
      </p:sp>
      <p:sp>
        <p:nvSpPr>
          <p:cNvPr id="404" name="Google Shape;404;p25"/>
          <p:cNvSpPr txBox="1"/>
          <p:nvPr/>
        </p:nvSpPr>
        <p:spPr>
          <a:xfrm>
            <a:off x="4403175" y="1156375"/>
            <a:ext cx="172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RocksDB + ZenFS</a:t>
            </a:r>
            <a:endParaRPr>
              <a:solidFill>
                <a:schemeClr val="dk2"/>
              </a:solidFill>
            </a:endParaRPr>
          </a:p>
        </p:txBody>
      </p:sp>
      <p:sp>
        <p:nvSpPr>
          <p:cNvPr id="405" name="Google Shape;405;p25"/>
          <p:cNvSpPr txBox="1"/>
          <p:nvPr/>
        </p:nvSpPr>
        <p:spPr>
          <a:xfrm>
            <a:off x="6404175" y="1494075"/>
            <a:ext cx="159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t>Key-value store</a:t>
            </a:r>
            <a:endParaRPr b="1"/>
          </a:p>
          <a:p>
            <a:pPr indent="0" lvl="0" marL="0" rtl="0" algn="ctr">
              <a:spcBef>
                <a:spcPts val="0"/>
              </a:spcBef>
              <a:spcAft>
                <a:spcPts val="0"/>
              </a:spcAft>
              <a:buNone/>
            </a:pPr>
            <a:r>
              <a:t/>
            </a:r>
            <a:endParaRPr>
              <a:solidFill>
                <a:schemeClr val="dk2"/>
              </a:solidFill>
            </a:endParaRPr>
          </a:p>
        </p:txBody>
      </p:sp>
      <p:sp>
        <p:nvSpPr>
          <p:cNvPr id="406" name="Google Shape;406;p25"/>
          <p:cNvSpPr/>
          <p:nvPr/>
        </p:nvSpPr>
        <p:spPr>
          <a:xfrm>
            <a:off x="1356100" y="4827325"/>
            <a:ext cx="5690400" cy="260700"/>
          </a:xfrm>
          <a:prstGeom prst="rightArrow">
            <a:avLst>
              <a:gd fmla="val 50000" name="adj1"/>
              <a:gd fmla="val 50000" name="adj2"/>
            </a:avLst>
          </a:prstGeom>
          <a:gradFill>
            <a:gsLst>
              <a:gs pos="0">
                <a:srgbClr val="51AB2A"/>
              </a:gs>
              <a:gs pos="100000">
                <a:srgbClr val="203E13"/>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07" name="Google Shape;407;p25"/>
          <p:cNvSpPr txBox="1"/>
          <p:nvPr/>
        </p:nvSpPr>
        <p:spPr>
          <a:xfrm>
            <a:off x="1900800" y="4809925"/>
            <a:ext cx="41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408" name="Google Shape;408;p25"/>
          <p:cNvCxnSpPr/>
          <p:nvPr/>
        </p:nvCxnSpPr>
        <p:spPr>
          <a:xfrm flipH="1" rot="10800000">
            <a:off x="237725" y="3465650"/>
            <a:ext cx="8263200" cy="5700"/>
          </a:xfrm>
          <a:prstGeom prst="straightConnector1">
            <a:avLst/>
          </a:prstGeom>
          <a:noFill/>
          <a:ln cap="flat" cmpd="sng" w="9525">
            <a:solidFill>
              <a:schemeClr val="dk2"/>
            </a:solidFill>
            <a:prstDash val="lgDash"/>
            <a:round/>
            <a:headEnd len="med" w="med" type="none"/>
            <a:tailEnd len="med" w="med" type="none"/>
          </a:ln>
        </p:spPr>
      </p:cxnSp>
      <p:sp>
        <p:nvSpPr>
          <p:cNvPr id="409" name="Google Shape;409;p25"/>
          <p:cNvSpPr txBox="1"/>
          <p:nvPr/>
        </p:nvSpPr>
        <p:spPr>
          <a:xfrm>
            <a:off x="8000475" y="3135275"/>
            <a:ext cx="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Host</a:t>
            </a:r>
            <a:endParaRPr>
              <a:solidFill>
                <a:schemeClr val="dk2"/>
              </a:solidFill>
            </a:endParaRPr>
          </a:p>
        </p:txBody>
      </p:sp>
      <p:sp>
        <p:nvSpPr>
          <p:cNvPr id="410" name="Google Shape;410;p25"/>
          <p:cNvSpPr txBox="1"/>
          <p:nvPr/>
        </p:nvSpPr>
        <p:spPr>
          <a:xfrm>
            <a:off x="8000475" y="3397775"/>
            <a:ext cx="6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SSD</a:t>
            </a:r>
            <a:endParaRPr>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Approach</a:t>
            </a:r>
            <a:endParaRPr/>
          </a:p>
        </p:txBody>
      </p:sp>
      <p:sp>
        <p:nvSpPr>
          <p:cNvPr id="416" name="Google Shape;416;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nl"/>
              <a:t>Modify the state-of-the art: parts of RocksDB and LevelDB</a:t>
            </a:r>
            <a:endParaRPr/>
          </a:p>
          <a:p>
            <a:pPr indent="-311150" lvl="1" marL="914400" rtl="0" algn="l">
              <a:spcBef>
                <a:spcPts val="0"/>
              </a:spcBef>
              <a:spcAft>
                <a:spcPts val="0"/>
              </a:spcAft>
              <a:buSzPts val="1300"/>
              <a:buChar char="○"/>
            </a:pPr>
            <a:r>
              <a:rPr lang="nl" sz="1300"/>
              <a:t>Do </a:t>
            </a:r>
            <a:r>
              <a:rPr b="1" lang="nl" sz="1300"/>
              <a:t>not</a:t>
            </a:r>
            <a:r>
              <a:rPr lang="nl" sz="1300"/>
              <a:t> reinvent the wheel </a:t>
            </a:r>
            <a:endParaRPr sz="1300"/>
          </a:p>
          <a:p>
            <a:pPr indent="-311150" lvl="0" marL="457200" rtl="0" algn="l">
              <a:spcBef>
                <a:spcPts val="0"/>
              </a:spcBef>
              <a:spcAft>
                <a:spcPts val="0"/>
              </a:spcAft>
              <a:buSzPts val="1300"/>
              <a:buChar char="●"/>
            </a:pPr>
            <a:r>
              <a:rPr lang="nl"/>
              <a:t>Copy and reuse benchmarking tool of RocksDB: db_bench</a:t>
            </a:r>
            <a:endParaRPr/>
          </a:p>
          <a:p>
            <a:pPr indent="-311150" lvl="0" marL="457200" rtl="0" algn="l">
              <a:spcBef>
                <a:spcPts val="0"/>
              </a:spcBef>
              <a:spcAft>
                <a:spcPts val="0"/>
              </a:spcAft>
              <a:buSzPts val="1300"/>
              <a:buChar char="●"/>
            </a:pPr>
            <a:r>
              <a:rPr lang="nl"/>
              <a:t>Create all I/O structures ourselves</a:t>
            </a:r>
            <a:endParaRPr/>
          </a:p>
          <a:p>
            <a:pPr indent="-311150" lvl="1" marL="914400" rtl="0" algn="l">
              <a:spcBef>
                <a:spcPts val="0"/>
              </a:spcBef>
              <a:spcAft>
                <a:spcPts val="0"/>
              </a:spcAft>
              <a:buSzPts val="1300"/>
              <a:buChar char="○"/>
            </a:pPr>
            <a:r>
              <a:rPr lang="nl" sz="1300"/>
              <a:t>No filesystem!</a:t>
            </a:r>
            <a:endParaRPr sz="1300"/>
          </a:p>
          <a:p>
            <a:pPr indent="-311150" lvl="0" marL="457200" rtl="0" algn="l">
              <a:spcBef>
                <a:spcPts val="0"/>
              </a:spcBef>
              <a:spcAft>
                <a:spcPts val="0"/>
              </a:spcAft>
              <a:buSzPts val="1300"/>
              <a:buChar char="●"/>
            </a:pPr>
            <a:r>
              <a:rPr lang="nl"/>
              <a:t>Manage the GC process of the store </a:t>
            </a:r>
            <a:r>
              <a:rPr b="1" lang="nl"/>
              <a:t>AND</a:t>
            </a:r>
            <a:r>
              <a:rPr lang="nl"/>
              <a:t> I/O.</a:t>
            </a:r>
            <a:endParaRPr/>
          </a:p>
          <a:p>
            <a:pPr indent="-311150" lvl="0" marL="457200" rtl="0" algn="l">
              <a:spcBef>
                <a:spcPts val="0"/>
              </a:spcBef>
              <a:spcAft>
                <a:spcPts val="0"/>
              </a:spcAft>
              <a:buSzPts val="1300"/>
              <a:buChar char="●"/>
            </a:pPr>
            <a:r>
              <a:rPr lang="nl"/>
              <a:t>Get full control of device with: SPDK</a:t>
            </a:r>
            <a:endParaRPr/>
          </a:p>
          <a:p>
            <a:pPr indent="-311150" lvl="0" marL="457200" rtl="0" algn="l">
              <a:spcBef>
                <a:spcPts val="0"/>
              </a:spcBef>
              <a:spcAft>
                <a:spcPts val="0"/>
              </a:spcAft>
              <a:buSzPts val="1300"/>
              <a:buChar char="●"/>
            </a:pPr>
            <a:r>
              <a:rPr lang="nl"/>
              <a:t>Work entirely in user space, no kernel</a:t>
            </a:r>
            <a:endParaRPr/>
          </a:p>
          <a:p>
            <a:pPr indent="-311150" lvl="1" marL="914400" rtl="0" algn="l">
              <a:spcBef>
                <a:spcPts val="0"/>
              </a:spcBef>
              <a:spcAft>
                <a:spcPts val="0"/>
              </a:spcAft>
              <a:buSzPts val="1300"/>
              <a:buChar char="○"/>
            </a:pPr>
            <a:r>
              <a:rPr lang="nl" sz="1300"/>
              <a:t>No layers, no swimming bands </a:t>
            </a:r>
            <a:endParaRPr sz="1300"/>
          </a:p>
          <a:p>
            <a:pPr indent="-311150" lvl="0" marL="457200" rtl="0" algn="l">
              <a:spcBef>
                <a:spcPts val="0"/>
              </a:spcBef>
              <a:spcAft>
                <a:spcPts val="0"/>
              </a:spcAft>
              <a:buSzPts val="1300"/>
              <a:buChar char="●"/>
            </a:pPr>
            <a:r>
              <a:rPr lang="nl"/>
              <a:t>Programming languages: C++ and a little C</a:t>
            </a:r>
            <a:endParaRPr/>
          </a:p>
        </p:txBody>
      </p:sp>
      <p:pic>
        <p:nvPicPr>
          <p:cNvPr id="417" name="Google Shape;417;p26"/>
          <p:cNvPicPr preferRelativeResize="0"/>
          <p:nvPr/>
        </p:nvPicPr>
        <p:blipFill>
          <a:blip r:embed="rId3">
            <a:alphaModFix/>
          </a:blip>
          <a:stretch>
            <a:fillRect/>
          </a:stretch>
        </p:blipFill>
        <p:spPr>
          <a:xfrm>
            <a:off x="6036263" y="2419850"/>
            <a:ext cx="1389426" cy="875025"/>
          </a:xfrm>
          <a:prstGeom prst="rect">
            <a:avLst/>
          </a:prstGeom>
          <a:noFill/>
          <a:ln>
            <a:noFill/>
          </a:ln>
        </p:spPr>
      </p:pic>
      <p:pic>
        <p:nvPicPr>
          <p:cNvPr id="418" name="Google Shape;418;p26"/>
          <p:cNvPicPr preferRelativeResize="0"/>
          <p:nvPr/>
        </p:nvPicPr>
        <p:blipFill>
          <a:blip r:embed="rId4">
            <a:alphaModFix/>
          </a:blip>
          <a:stretch>
            <a:fillRect/>
          </a:stretch>
        </p:blipFill>
        <p:spPr>
          <a:xfrm>
            <a:off x="6248737" y="3605175"/>
            <a:ext cx="964500" cy="1229025"/>
          </a:xfrm>
          <a:prstGeom prst="rect">
            <a:avLst/>
          </a:prstGeom>
          <a:noFill/>
          <a:ln>
            <a:noFill/>
          </a:ln>
        </p:spPr>
      </p:pic>
      <p:pic>
        <p:nvPicPr>
          <p:cNvPr id="419" name="Google Shape;419;p26"/>
          <p:cNvPicPr preferRelativeResize="0"/>
          <p:nvPr/>
        </p:nvPicPr>
        <p:blipFill>
          <a:blip r:embed="rId5">
            <a:alphaModFix/>
          </a:blip>
          <a:stretch>
            <a:fillRect/>
          </a:stretch>
        </p:blipFill>
        <p:spPr>
          <a:xfrm>
            <a:off x="7713675" y="1650350"/>
            <a:ext cx="848850" cy="954500"/>
          </a:xfrm>
          <a:prstGeom prst="rect">
            <a:avLst/>
          </a:prstGeom>
          <a:noFill/>
          <a:ln>
            <a:noFill/>
          </a:ln>
        </p:spPr>
      </p:pic>
      <p:pic>
        <p:nvPicPr>
          <p:cNvPr id="420" name="Google Shape;420;p26"/>
          <p:cNvPicPr preferRelativeResize="0"/>
          <p:nvPr/>
        </p:nvPicPr>
        <p:blipFill>
          <a:blip r:embed="rId6">
            <a:alphaModFix/>
          </a:blip>
          <a:stretch>
            <a:fillRect/>
          </a:stretch>
        </p:blipFill>
        <p:spPr>
          <a:xfrm>
            <a:off x="7713678" y="3034612"/>
            <a:ext cx="848850" cy="993901"/>
          </a:xfrm>
          <a:prstGeom prst="rect">
            <a:avLst/>
          </a:prstGeom>
          <a:noFill/>
          <a:ln>
            <a:noFill/>
          </a:ln>
        </p:spPr>
      </p:pic>
      <p:pic>
        <p:nvPicPr>
          <p:cNvPr id="421" name="Google Shape;421;p26"/>
          <p:cNvPicPr preferRelativeResize="0"/>
          <p:nvPr/>
        </p:nvPicPr>
        <p:blipFill>
          <a:blip r:embed="rId7">
            <a:alphaModFix/>
          </a:blip>
          <a:stretch>
            <a:fillRect/>
          </a:stretch>
        </p:blipFill>
        <p:spPr>
          <a:xfrm>
            <a:off x="5993261" y="1423225"/>
            <a:ext cx="1545450" cy="655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ZNSLSM: How do we separate on </a:t>
            </a:r>
            <a:r>
              <a:rPr lang="nl">
                <a:solidFill>
                  <a:schemeClr val="accent3"/>
                </a:solidFill>
              </a:rPr>
              <a:t>temperature</a:t>
            </a:r>
            <a:r>
              <a:rPr lang="nl"/>
              <a:t>?</a:t>
            </a:r>
            <a:endParaRPr/>
          </a:p>
        </p:txBody>
      </p:sp>
      <p:sp>
        <p:nvSpPr>
          <p:cNvPr id="427" name="Google Shape;427;p27"/>
          <p:cNvSpPr txBox="1"/>
          <p:nvPr>
            <p:ph idx="1" type="body"/>
          </p:nvPr>
        </p:nvSpPr>
        <p:spPr>
          <a:xfrm>
            <a:off x="727650" y="1993200"/>
            <a:ext cx="7688700" cy="14703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nl"/>
              <a:t>Each DB component gets its own </a:t>
            </a:r>
            <a:r>
              <a:rPr b="1" lang="nl"/>
              <a:t>“region”</a:t>
            </a:r>
            <a:endParaRPr b="1"/>
          </a:p>
          <a:p>
            <a:pPr indent="-311150" lvl="0" marL="457200" rtl="0" algn="l">
              <a:spcBef>
                <a:spcPts val="0"/>
              </a:spcBef>
              <a:spcAft>
                <a:spcPts val="0"/>
              </a:spcAft>
              <a:buSzPts val="1300"/>
              <a:buChar char="●"/>
            </a:pPr>
            <a:r>
              <a:rPr lang="nl"/>
              <a:t>The device is essentially split on </a:t>
            </a:r>
            <a:r>
              <a:rPr lang="nl">
                <a:solidFill>
                  <a:schemeClr val="accent3"/>
                </a:solidFill>
              </a:rPr>
              <a:t>temperature</a:t>
            </a:r>
            <a:endParaRPr>
              <a:solidFill>
                <a:schemeClr val="accent3"/>
              </a:solidFill>
            </a:endParaRPr>
          </a:p>
          <a:p>
            <a:pPr indent="-311150" lvl="0" marL="457200" rtl="0" algn="l">
              <a:spcBef>
                <a:spcPts val="0"/>
              </a:spcBef>
              <a:spcAft>
                <a:spcPts val="0"/>
              </a:spcAft>
              <a:buSzPts val="1300"/>
              <a:buChar char="●"/>
            </a:pPr>
            <a:r>
              <a:rPr lang="nl"/>
              <a:t>Each “region” therefore gets its expected “size” beforehand</a:t>
            </a:r>
            <a:endParaRPr/>
          </a:p>
          <a:p>
            <a:pPr indent="-311150" lvl="0" marL="457200" rtl="0" algn="l">
              <a:spcBef>
                <a:spcPts val="0"/>
              </a:spcBef>
              <a:spcAft>
                <a:spcPts val="0"/>
              </a:spcAft>
              <a:buSzPts val="1300"/>
              <a:buChar char="●"/>
            </a:pPr>
            <a:r>
              <a:rPr lang="nl"/>
              <a:t>No multitenancy by design, the device is ours!</a:t>
            </a:r>
            <a:endParaRPr/>
          </a:p>
          <a:p>
            <a:pPr indent="-311150" lvl="0" marL="457200" rtl="0" algn="l">
              <a:spcBef>
                <a:spcPts val="0"/>
              </a:spcBef>
              <a:spcAft>
                <a:spcPts val="0"/>
              </a:spcAft>
              <a:buSzPts val="1300"/>
              <a:buChar char="●"/>
            </a:pPr>
            <a:r>
              <a:rPr lang="nl"/>
              <a:t>No files, each region is designed different</a:t>
            </a:r>
            <a:endParaRPr/>
          </a:p>
          <a:p>
            <a:pPr indent="-311150" lvl="0" marL="457200" rtl="0" algn="l">
              <a:spcBef>
                <a:spcPts val="0"/>
              </a:spcBef>
              <a:spcAft>
                <a:spcPts val="0"/>
              </a:spcAft>
              <a:buSzPts val="1300"/>
              <a:buChar char="●"/>
            </a:pPr>
            <a:r>
              <a:rPr b="1" lang="nl">
                <a:solidFill>
                  <a:srgbClr val="FF0000"/>
                </a:solidFill>
              </a:rPr>
              <a:t>Hot</a:t>
            </a:r>
            <a:r>
              <a:rPr lang="nl"/>
              <a:t> components get </a:t>
            </a:r>
            <a:r>
              <a:rPr b="1" lang="nl">
                <a:solidFill>
                  <a:srgbClr val="FF0000"/>
                </a:solidFill>
              </a:rPr>
              <a:t>hot</a:t>
            </a:r>
            <a:r>
              <a:rPr lang="nl"/>
              <a:t> structures, </a:t>
            </a:r>
            <a:r>
              <a:rPr b="1" lang="nl">
                <a:solidFill>
                  <a:schemeClr val="accent2"/>
                </a:solidFill>
              </a:rPr>
              <a:t>cold</a:t>
            </a:r>
            <a:r>
              <a:rPr lang="nl"/>
              <a:t> components </a:t>
            </a:r>
            <a:r>
              <a:rPr b="1" lang="nl">
                <a:solidFill>
                  <a:schemeClr val="accent2"/>
                </a:solidFill>
              </a:rPr>
              <a:t>cold</a:t>
            </a:r>
            <a:endParaRPr b="1">
              <a:solidFill>
                <a:schemeClr val="accent2"/>
              </a:solidFill>
            </a:endParaRPr>
          </a:p>
        </p:txBody>
      </p:sp>
      <p:sp>
        <p:nvSpPr>
          <p:cNvPr id="428" name="Google Shape;428;p27"/>
          <p:cNvSpPr/>
          <p:nvPr/>
        </p:nvSpPr>
        <p:spPr>
          <a:xfrm>
            <a:off x="917400" y="4081325"/>
            <a:ext cx="7156500" cy="475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txBox="1"/>
          <p:nvPr/>
        </p:nvSpPr>
        <p:spPr>
          <a:xfrm>
            <a:off x="2789075" y="3536650"/>
            <a:ext cx="24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30" name="Google Shape;430;p27"/>
          <p:cNvSpPr/>
          <p:nvPr/>
        </p:nvSpPr>
        <p:spPr>
          <a:xfrm>
            <a:off x="929000" y="4081325"/>
            <a:ext cx="892500" cy="47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1821500" y="4081325"/>
            <a:ext cx="857400" cy="475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2678900" y="4081325"/>
            <a:ext cx="1390800" cy="47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txBox="1"/>
          <p:nvPr/>
        </p:nvSpPr>
        <p:spPr>
          <a:xfrm>
            <a:off x="917400" y="4081325"/>
            <a:ext cx="108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a:solidFill>
                  <a:schemeClr val="dk2"/>
                </a:solidFill>
              </a:rPr>
              <a:t>Metadata</a:t>
            </a:r>
            <a:endParaRPr b="1">
              <a:solidFill>
                <a:schemeClr val="dk2"/>
              </a:solidFill>
            </a:endParaRPr>
          </a:p>
        </p:txBody>
      </p:sp>
      <p:sp>
        <p:nvSpPr>
          <p:cNvPr id="434" name="Google Shape;434;p27"/>
          <p:cNvSpPr txBox="1"/>
          <p:nvPr/>
        </p:nvSpPr>
        <p:spPr>
          <a:xfrm>
            <a:off x="1775000" y="4118825"/>
            <a:ext cx="95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solidFill>
                  <a:schemeClr val="dk2"/>
                </a:solidFill>
              </a:rPr>
              <a:t>WAL</a:t>
            </a:r>
            <a:endParaRPr b="1">
              <a:solidFill>
                <a:schemeClr val="dk2"/>
              </a:solidFill>
            </a:endParaRPr>
          </a:p>
        </p:txBody>
      </p:sp>
      <p:sp>
        <p:nvSpPr>
          <p:cNvPr id="435" name="Google Shape;435;p27"/>
          <p:cNvSpPr txBox="1"/>
          <p:nvPr/>
        </p:nvSpPr>
        <p:spPr>
          <a:xfrm>
            <a:off x="2875950" y="4118825"/>
            <a:ext cx="95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solidFill>
                  <a:schemeClr val="dk2"/>
                </a:solidFill>
              </a:rPr>
              <a:t>L0</a:t>
            </a:r>
            <a:endParaRPr b="1">
              <a:solidFill>
                <a:schemeClr val="dk2"/>
              </a:solidFill>
            </a:endParaRPr>
          </a:p>
        </p:txBody>
      </p:sp>
      <p:sp>
        <p:nvSpPr>
          <p:cNvPr id="436" name="Google Shape;436;p27"/>
          <p:cNvSpPr txBox="1"/>
          <p:nvPr/>
        </p:nvSpPr>
        <p:spPr>
          <a:xfrm>
            <a:off x="4880800" y="4118825"/>
            <a:ext cx="224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solidFill>
                  <a:schemeClr val="dk2"/>
                </a:solidFill>
              </a:rPr>
              <a:t>L1 … </a:t>
            </a:r>
            <a:r>
              <a:rPr b="1" lang="nl">
                <a:solidFill>
                  <a:schemeClr val="dk2"/>
                </a:solidFill>
              </a:rPr>
              <a:t>LN</a:t>
            </a:r>
            <a:endParaRPr b="1">
              <a:solidFill>
                <a:schemeClr val="dk2"/>
              </a:solidFill>
            </a:endParaRPr>
          </a:p>
        </p:txBody>
      </p:sp>
      <p:sp>
        <p:nvSpPr>
          <p:cNvPr id="437" name="Google Shape;437;p27"/>
          <p:cNvSpPr txBox="1"/>
          <p:nvPr/>
        </p:nvSpPr>
        <p:spPr>
          <a:xfrm>
            <a:off x="2725400" y="3629375"/>
            <a:ext cx="342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Imagine the entire </a:t>
            </a:r>
            <a:r>
              <a:rPr lang="nl">
                <a:solidFill>
                  <a:schemeClr val="dk2"/>
                </a:solidFill>
              </a:rPr>
              <a:t>SSD as one big strip</a:t>
            </a:r>
            <a:endParaRPr>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DB parts get unique I/O structures, not generic files</a:t>
            </a:r>
            <a:endParaRPr/>
          </a:p>
        </p:txBody>
      </p:sp>
      <p:sp>
        <p:nvSpPr>
          <p:cNvPr id="443" name="Google Shape;443;p28"/>
          <p:cNvSpPr/>
          <p:nvPr/>
        </p:nvSpPr>
        <p:spPr>
          <a:xfrm>
            <a:off x="5289763" y="2495363"/>
            <a:ext cx="3030600" cy="572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8"/>
          <p:cNvSpPr/>
          <p:nvPr/>
        </p:nvSpPr>
        <p:spPr>
          <a:xfrm>
            <a:off x="5289763" y="2495363"/>
            <a:ext cx="1529700" cy="572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 name="Google Shape;445;p28"/>
          <p:cNvCxnSpPr>
            <a:stCxn id="444" idx="1"/>
            <a:endCxn id="444" idx="3"/>
          </p:cNvCxnSpPr>
          <p:nvPr/>
        </p:nvCxnSpPr>
        <p:spPr>
          <a:xfrm>
            <a:off x="5289763" y="2781713"/>
            <a:ext cx="1529700" cy="0"/>
          </a:xfrm>
          <a:prstGeom prst="straightConnector1">
            <a:avLst/>
          </a:prstGeom>
          <a:noFill/>
          <a:ln cap="flat" cmpd="sng" w="9525">
            <a:solidFill>
              <a:schemeClr val="dk2"/>
            </a:solidFill>
            <a:prstDash val="solid"/>
            <a:round/>
            <a:headEnd len="med" w="med" type="none"/>
            <a:tailEnd len="med" w="med" type="triangle"/>
          </a:ln>
        </p:spPr>
      </p:cxnSp>
      <p:sp>
        <p:nvSpPr>
          <p:cNvPr id="446" name="Google Shape;446;p28"/>
          <p:cNvSpPr txBox="1"/>
          <p:nvPr/>
        </p:nvSpPr>
        <p:spPr>
          <a:xfrm>
            <a:off x="5256754" y="2194050"/>
            <a:ext cx="322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a</a:t>
            </a:r>
            <a:r>
              <a:rPr lang="nl">
                <a:solidFill>
                  <a:schemeClr val="dk2"/>
                </a:solidFill>
              </a:rPr>
              <a:t>ppend-only for client</a:t>
            </a:r>
            <a:endParaRPr>
              <a:solidFill>
                <a:schemeClr val="dk2"/>
              </a:solidFill>
            </a:endParaRPr>
          </a:p>
        </p:txBody>
      </p:sp>
      <p:sp>
        <p:nvSpPr>
          <p:cNvPr id="447" name="Google Shape;447;p28"/>
          <p:cNvSpPr/>
          <p:nvPr/>
        </p:nvSpPr>
        <p:spPr>
          <a:xfrm>
            <a:off x="5306288" y="3494375"/>
            <a:ext cx="3030600" cy="572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8"/>
          <p:cNvSpPr txBox="1"/>
          <p:nvPr/>
        </p:nvSpPr>
        <p:spPr>
          <a:xfrm>
            <a:off x="5273280" y="3204300"/>
            <a:ext cx="276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Erase-only for GC process</a:t>
            </a:r>
            <a:endParaRPr>
              <a:solidFill>
                <a:schemeClr val="dk2"/>
              </a:solidFill>
            </a:endParaRPr>
          </a:p>
        </p:txBody>
      </p:sp>
      <p:sp>
        <p:nvSpPr>
          <p:cNvPr id="449" name="Google Shape;449;p28"/>
          <p:cNvSpPr/>
          <p:nvPr/>
        </p:nvSpPr>
        <p:spPr>
          <a:xfrm>
            <a:off x="5322813" y="4504625"/>
            <a:ext cx="3030600" cy="572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8"/>
          <p:cNvSpPr txBox="1"/>
          <p:nvPr/>
        </p:nvSpPr>
        <p:spPr>
          <a:xfrm>
            <a:off x="5289808" y="4214550"/>
            <a:ext cx="313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No external meta data, just 1 write!</a:t>
            </a:r>
            <a:endParaRPr>
              <a:solidFill>
                <a:schemeClr val="dk2"/>
              </a:solidFill>
            </a:endParaRPr>
          </a:p>
        </p:txBody>
      </p:sp>
      <p:sp>
        <p:nvSpPr>
          <p:cNvPr id="451" name="Google Shape;451;p28"/>
          <p:cNvSpPr/>
          <p:nvPr/>
        </p:nvSpPr>
        <p:spPr>
          <a:xfrm>
            <a:off x="5289763" y="3499988"/>
            <a:ext cx="1529700" cy="572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 name="Google Shape;452;p28"/>
          <p:cNvPicPr preferRelativeResize="0"/>
          <p:nvPr/>
        </p:nvPicPr>
        <p:blipFill>
          <a:blip r:embed="rId3">
            <a:alphaModFix/>
          </a:blip>
          <a:stretch>
            <a:fillRect/>
          </a:stretch>
        </p:blipFill>
        <p:spPr>
          <a:xfrm>
            <a:off x="5771600" y="3586249"/>
            <a:ext cx="566061" cy="400200"/>
          </a:xfrm>
          <a:prstGeom prst="rect">
            <a:avLst/>
          </a:prstGeom>
          <a:noFill/>
          <a:ln>
            <a:noFill/>
          </a:ln>
        </p:spPr>
      </p:pic>
      <p:sp>
        <p:nvSpPr>
          <p:cNvPr id="453" name="Google Shape;453;p28"/>
          <p:cNvSpPr/>
          <p:nvPr/>
        </p:nvSpPr>
        <p:spPr>
          <a:xfrm>
            <a:off x="5322813" y="4504613"/>
            <a:ext cx="1529700" cy="572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txBox="1"/>
          <p:nvPr/>
        </p:nvSpPr>
        <p:spPr>
          <a:xfrm>
            <a:off x="5322825" y="4571000"/>
            <a:ext cx="161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a:latin typeface="Lato"/>
                <a:ea typeface="Lato"/>
                <a:cs typeface="Lato"/>
                <a:sym typeface="Lato"/>
              </a:rPr>
              <a:t>metadata entry 1</a:t>
            </a:r>
            <a:endParaRPr b="1">
              <a:latin typeface="Lato"/>
              <a:ea typeface="Lato"/>
              <a:cs typeface="Lato"/>
              <a:sym typeface="Lato"/>
            </a:endParaRPr>
          </a:p>
        </p:txBody>
      </p:sp>
      <p:sp>
        <p:nvSpPr>
          <p:cNvPr id="455" name="Google Shape;455;p28"/>
          <p:cNvSpPr txBox="1"/>
          <p:nvPr/>
        </p:nvSpPr>
        <p:spPr>
          <a:xfrm>
            <a:off x="6852525" y="4571000"/>
            <a:ext cx="152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a:latin typeface="Lato"/>
                <a:ea typeface="Lato"/>
                <a:cs typeface="Lato"/>
                <a:sym typeface="Lato"/>
              </a:rPr>
              <a:t>data</a:t>
            </a:r>
            <a:r>
              <a:rPr b="1" lang="nl">
                <a:latin typeface="Lato"/>
                <a:ea typeface="Lato"/>
                <a:cs typeface="Lato"/>
                <a:sym typeface="Lato"/>
              </a:rPr>
              <a:t> entry 1</a:t>
            </a:r>
            <a:endParaRPr b="1">
              <a:latin typeface="Lato"/>
              <a:ea typeface="Lato"/>
              <a:cs typeface="Lato"/>
              <a:sym typeface="Lato"/>
            </a:endParaRPr>
          </a:p>
        </p:txBody>
      </p:sp>
      <p:sp>
        <p:nvSpPr>
          <p:cNvPr id="456" name="Google Shape;456;p28"/>
          <p:cNvSpPr/>
          <p:nvPr/>
        </p:nvSpPr>
        <p:spPr>
          <a:xfrm>
            <a:off x="2455775" y="2404025"/>
            <a:ext cx="799800" cy="755400"/>
          </a:xfrm>
          <a:prstGeom prst="foldedCorner">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7" name="Google Shape;457;p28"/>
          <p:cNvSpPr txBox="1"/>
          <p:nvPr/>
        </p:nvSpPr>
        <p:spPr>
          <a:xfrm>
            <a:off x="393450" y="2404025"/>
            <a:ext cx="2032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Generic file support for</a:t>
            </a:r>
            <a:endParaRPr>
              <a:latin typeface="Lato"/>
              <a:ea typeface="Lato"/>
              <a:cs typeface="Lato"/>
              <a:sym typeface="Lato"/>
            </a:endParaRPr>
          </a:p>
          <a:p>
            <a:pPr indent="0" lvl="0" marL="0" rtl="0" algn="l">
              <a:spcBef>
                <a:spcPts val="0"/>
              </a:spcBef>
              <a:spcAft>
                <a:spcPts val="0"/>
              </a:spcAft>
              <a:buNone/>
            </a:pPr>
            <a:r>
              <a:rPr lang="nl">
                <a:latin typeface="Lato"/>
                <a:ea typeface="Lato"/>
                <a:cs typeface="Lato"/>
                <a:sym typeface="Lato"/>
              </a:rPr>
              <a:t>appends, random writes/reads,...</a:t>
            </a:r>
            <a:endParaRPr>
              <a:latin typeface="Lato"/>
              <a:ea typeface="Lato"/>
              <a:cs typeface="Lato"/>
              <a:sym typeface="Lato"/>
            </a:endParaRPr>
          </a:p>
        </p:txBody>
      </p:sp>
      <p:sp>
        <p:nvSpPr>
          <p:cNvPr id="458" name="Google Shape;458;p28"/>
          <p:cNvSpPr/>
          <p:nvPr/>
        </p:nvSpPr>
        <p:spPr>
          <a:xfrm>
            <a:off x="2455775" y="3408650"/>
            <a:ext cx="2001900" cy="755400"/>
          </a:xfrm>
          <a:prstGeom prst="foldedCorner">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9" name="Google Shape;459;p28"/>
          <p:cNvSpPr txBox="1"/>
          <p:nvPr/>
        </p:nvSpPr>
        <p:spPr>
          <a:xfrm>
            <a:off x="393450" y="3370700"/>
            <a:ext cx="1845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No control on when the file is physically deleted…</a:t>
            </a:r>
            <a:endParaRPr>
              <a:latin typeface="Lato"/>
              <a:ea typeface="Lato"/>
              <a:cs typeface="Lato"/>
              <a:sym typeface="Lato"/>
            </a:endParaRPr>
          </a:p>
        </p:txBody>
      </p:sp>
      <p:sp>
        <p:nvSpPr>
          <p:cNvPr id="460" name="Google Shape;460;p28"/>
          <p:cNvSpPr/>
          <p:nvPr/>
        </p:nvSpPr>
        <p:spPr>
          <a:xfrm>
            <a:off x="2455775" y="4321925"/>
            <a:ext cx="799800" cy="755400"/>
          </a:xfrm>
          <a:prstGeom prst="foldedCorner">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1" name="Google Shape;461;p28"/>
          <p:cNvSpPr txBox="1"/>
          <p:nvPr/>
        </p:nvSpPr>
        <p:spPr>
          <a:xfrm>
            <a:off x="2455775" y="3540575"/>
            <a:ext cx="18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a:latin typeface="Lato"/>
                <a:ea typeface="Lato"/>
                <a:cs typeface="Lato"/>
                <a:sym typeface="Lato"/>
              </a:rPr>
              <a:t>Marked for deletion?</a:t>
            </a:r>
            <a:endParaRPr b="1">
              <a:latin typeface="Lato"/>
              <a:ea typeface="Lato"/>
              <a:cs typeface="Lato"/>
              <a:sym typeface="Lato"/>
            </a:endParaRPr>
          </a:p>
        </p:txBody>
      </p:sp>
      <p:sp>
        <p:nvSpPr>
          <p:cNvPr id="462" name="Google Shape;462;p28"/>
          <p:cNvSpPr/>
          <p:nvPr/>
        </p:nvSpPr>
        <p:spPr>
          <a:xfrm>
            <a:off x="3657875" y="4321925"/>
            <a:ext cx="799800" cy="755400"/>
          </a:xfrm>
          <a:prstGeom prst="foldedCorner">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cxnSp>
        <p:nvCxnSpPr>
          <p:cNvPr id="463" name="Google Shape;463;p28"/>
          <p:cNvCxnSpPr>
            <a:stCxn id="460" idx="3"/>
            <a:endCxn id="462" idx="1"/>
          </p:cNvCxnSpPr>
          <p:nvPr/>
        </p:nvCxnSpPr>
        <p:spPr>
          <a:xfrm>
            <a:off x="3255575" y="4699625"/>
            <a:ext cx="402300" cy="0"/>
          </a:xfrm>
          <a:prstGeom prst="straightConnector1">
            <a:avLst/>
          </a:prstGeom>
          <a:noFill/>
          <a:ln cap="flat" cmpd="sng" w="9525">
            <a:solidFill>
              <a:schemeClr val="dk2"/>
            </a:solidFill>
            <a:prstDash val="solid"/>
            <a:round/>
            <a:headEnd len="med" w="med" type="none"/>
            <a:tailEnd len="med" w="med" type="triangle"/>
          </a:ln>
        </p:spPr>
      </p:cxnSp>
      <p:sp>
        <p:nvSpPr>
          <p:cNvPr id="464" name="Google Shape;464;p28"/>
          <p:cNvSpPr txBox="1"/>
          <p:nvPr/>
        </p:nvSpPr>
        <p:spPr>
          <a:xfrm>
            <a:off x="2504400" y="4429350"/>
            <a:ext cx="67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a:latin typeface="Lato"/>
                <a:ea typeface="Lato"/>
                <a:cs typeface="Lato"/>
                <a:sym typeface="Lato"/>
              </a:rPr>
              <a:t>Inode</a:t>
            </a:r>
            <a:endParaRPr b="1">
              <a:latin typeface="Lato"/>
              <a:ea typeface="Lato"/>
              <a:cs typeface="Lato"/>
              <a:sym typeface="Lato"/>
            </a:endParaRPr>
          </a:p>
        </p:txBody>
      </p:sp>
      <p:sp>
        <p:nvSpPr>
          <p:cNvPr id="465" name="Google Shape;465;p28"/>
          <p:cNvSpPr txBox="1"/>
          <p:nvPr/>
        </p:nvSpPr>
        <p:spPr>
          <a:xfrm>
            <a:off x="3700775" y="4429350"/>
            <a:ext cx="6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a:latin typeface="Lato"/>
                <a:ea typeface="Lato"/>
                <a:cs typeface="Lato"/>
                <a:sym typeface="Lato"/>
              </a:rPr>
              <a:t>Data</a:t>
            </a:r>
            <a:endParaRPr b="1">
              <a:latin typeface="Lato"/>
              <a:ea typeface="Lato"/>
              <a:cs typeface="Lato"/>
              <a:sym typeface="Lato"/>
            </a:endParaRPr>
          </a:p>
        </p:txBody>
      </p:sp>
      <p:sp>
        <p:nvSpPr>
          <p:cNvPr id="466" name="Google Shape;466;p28"/>
          <p:cNvSpPr txBox="1"/>
          <p:nvPr/>
        </p:nvSpPr>
        <p:spPr>
          <a:xfrm>
            <a:off x="362203" y="4461725"/>
            <a:ext cx="196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External meta data</a:t>
            </a:r>
            <a:endParaRPr>
              <a:solidFill>
                <a:schemeClr val="dk2"/>
              </a:solidFill>
            </a:endParaRPr>
          </a:p>
          <a:p>
            <a:pPr indent="0" lvl="0" marL="0" rtl="0" algn="l">
              <a:spcBef>
                <a:spcPts val="0"/>
              </a:spcBef>
              <a:spcAft>
                <a:spcPts val="0"/>
              </a:spcAft>
              <a:buNone/>
            </a:pPr>
            <a:r>
              <a:rPr lang="nl">
                <a:solidFill>
                  <a:schemeClr val="dk2"/>
                </a:solidFill>
              </a:rPr>
              <a:t>structures. 2 writes…</a:t>
            </a:r>
            <a:endParaRPr>
              <a:solidFill>
                <a:schemeClr val="dk2"/>
              </a:solidFill>
            </a:endParaRPr>
          </a:p>
        </p:txBody>
      </p:sp>
      <p:sp>
        <p:nvSpPr>
          <p:cNvPr id="467" name="Google Shape;467;p28"/>
          <p:cNvSpPr txBox="1"/>
          <p:nvPr/>
        </p:nvSpPr>
        <p:spPr>
          <a:xfrm>
            <a:off x="465250" y="1753400"/>
            <a:ext cx="8156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sz="1600">
                <a:solidFill>
                  <a:schemeClr val="accent1"/>
                </a:solidFill>
                <a:latin typeface="Lato"/>
                <a:ea typeface="Lato"/>
                <a:cs typeface="Lato"/>
                <a:sym typeface="Lato"/>
              </a:rPr>
              <a:t>For example, consider a WAL (</a:t>
            </a:r>
            <a:r>
              <a:rPr i="1" lang="nl" sz="1600">
                <a:solidFill>
                  <a:schemeClr val="accent1"/>
                </a:solidFill>
                <a:latin typeface="Lato"/>
                <a:ea typeface="Lato"/>
                <a:cs typeface="Lato"/>
                <a:sym typeface="Lato"/>
              </a:rPr>
              <a:t>not necessary to know what it is!</a:t>
            </a:r>
            <a:r>
              <a:rPr lang="nl" sz="1600">
                <a:solidFill>
                  <a:schemeClr val="accent1"/>
                </a:solidFill>
                <a:latin typeface="Lato"/>
                <a:ea typeface="Lato"/>
                <a:cs typeface="Lato"/>
                <a:sym typeface="Lato"/>
              </a:rPr>
              <a:t>)</a:t>
            </a:r>
            <a:endParaRPr sz="1600">
              <a:solidFill>
                <a:schemeClr val="accent1"/>
              </a:solidFill>
              <a:latin typeface="Lato"/>
              <a:ea typeface="Lato"/>
              <a:cs typeface="Lato"/>
              <a:sym typeface="Lato"/>
            </a:endParaRPr>
          </a:p>
        </p:txBody>
      </p:sp>
      <p:pic>
        <p:nvPicPr>
          <p:cNvPr id="468" name="Google Shape;468;p28"/>
          <p:cNvPicPr preferRelativeResize="0"/>
          <p:nvPr/>
        </p:nvPicPr>
        <p:blipFill>
          <a:blip r:embed="rId4">
            <a:alphaModFix/>
          </a:blip>
          <a:stretch>
            <a:fillRect/>
          </a:stretch>
        </p:blipFill>
        <p:spPr>
          <a:xfrm>
            <a:off x="2504400" y="2415098"/>
            <a:ext cx="636900" cy="636900"/>
          </a:xfrm>
          <a:prstGeom prst="rect">
            <a:avLst/>
          </a:prstGeom>
          <a:noFill/>
          <a:ln>
            <a:noFill/>
          </a:ln>
        </p:spPr>
      </p:pic>
      <p:cxnSp>
        <p:nvCxnSpPr>
          <p:cNvPr id="469" name="Google Shape;469;p28"/>
          <p:cNvCxnSpPr/>
          <p:nvPr/>
        </p:nvCxnSpPr>
        <p:spPr>
          <a:xfrm flipH="1" rot="10800000">
            <a:off x="4653775" y="2753050"/>
            <a:ext cx="355800" cy="5700"/>
          </a:xfrm>
          <a:prstGeom prst="straightConnector1">
            <a:avLst/>
          </a:prstGeom>
          <a:noFill/>
          <a:ln cap="flat" cmpd="sng" w="9525">
            <a:solidFill>
              <a:schemeClr val="dk2"/>
            </a:solidFill>
            <a:prstDash val="solid"/>
            <a:round/>
            <a:headEnd len="med" w="med" type="stealth"/>
            <a:tailEnd len="med" w="med" type="triangle"/>
          </a:ln>
        </p:spPr>
      </p:cxnSp>
      <p:cxnSp>
        <p:nvCxnSpPr>
          <p:cNvPr id="470" name="Google Shape;470;p28"/>
          <p:cNvCxnSpPr/>
          <p:nvPr/>
        </p:nvCxnSpPr>
        <p:spPr>
          <a:xfrm flipH="1" rot="10800000">
            <a:off x="4644088" y="3737825"/>
            <a:ext cx="355800" cy="5700"/>
          </a:xfrm>
          <a:prstGeom prst="straightConnector1">
            <a:avLst/>
          </a:prstGeom>
          <a:noFill/>
          <a:ln cap="flat" cmpd="sng" w="9525">
            <a:solidFill>
              <a:schemeClr val="dk2"/>
            </a:solidFill>
            <a:prstDash val="solid"/>
            <a:round/>
            <a:headEnd len="med" w="med" type="stealth"/>
            <a:tailEnd len="med" w="med" type="triangle"/>
          </a:ln>
        </p:spPr>
      </p:cxnSp>
      <p:cxnSp>
        <p:nvCxnSpPr>
          <p:cNvPr id="471" name="Google Shape;471;p28"/>
          <p:cNvCxnSpPr/>
          <p:nvPr/>
        </p:nvCxnSpPr>
        <p:spPr>
          <a:xfrm flipH="1" rot="10800000">
            <a:off x="4678650" y="4722600"/>
            <a:ext cx="355800" cy="5700"/>
          </a:xfrm>
          <a:prstGeom prst="straightConnector1">
            <a:avLst/>
          </a:prstGeom>
          <a:noFill/>
          <a:ln cap="flat" cmpd="sng" w="9525">
            <a:solidFill>
              <a:schemeClr val="dk2"/>
            </a:solidFill>
            <a:prstDash val="solid"/>
            <a:round/>
            <a:headEnd len="med" w="med" type="stealth"/>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How does our zone erasure work?</a:t>
            </a:r>
            <a:endParaRPr/>
          </a:p>
        </p:txBody>
      </p:sp>
      <p:sp>
        <p:nvSpPr>
          <p:cNvPr id="477" name="Google Shape;477;p29"/>
          <p:cNvSpPr txBox="1"/>
          <p:nvPr/>
        </p:nvSpPr>
        <p:spPr>
          <a:xfrm>
            <a:off x="1001850" y="2390200"/>
            <a:ext cx="6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478" name="Google Shape;478;p29"/>
          <p:cNvSpPr txBox="1"/>
          <p:nvPr/>
        </p:nvSpPr>
        <p:spPr>
          <a:xfrm>
            <a:off x="508175" y="1853575"/>
            <a:ext cx="42714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With a standard file system approach:</a:t>
            </a:r>
            <a:br>
              <a:rPr lang="nl">
                <a:latin typeface="Lato"/>
                <a:ea typeface="Lato"/>
                <a:cs typeface="Lato"/>
                <a:sym typeface="Lato"/>
              </a:rPr>
            </a:b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nl">
                <a:latin typeface="Lato"/>
                <a:ea typeface="Lato"/>
                <a:cs typeface="Lato"/>
                <a:sym typeface="Lato"/>
              </a:rPr>
              <a:t>Key-value store, “deletes file”. This is just a hint</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nl">
                <a:latin typeface="Lato"/>
                <a:ea typeface="Lato"/>
                <a:cs typeface="Lato"/>
                <a:sym typeface="Lato"/>
              </a:rPr>
              <a:t>File system, marks file to be ready to deleted</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nl">
                <a:latin typeface="Lato"/>
                <a:ea typeface="Lato"/>
                <a:cs typeface="Lato"/>
                <a:sym typeface="Lato"/>
              </a:rPr>
              <a:t>File system decides if/when it wants to use the dead file and resets parts of the file.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nl">
                <a:solidFill>
                  <a:srgbClr val="0C343D"/>
                </a:solidFill>
                <a:latin typeface="Lato"/>
                <a:ea typeface="Lato"/>
                <a:cs typeface="Lato"/>
                <a:sym typeface="Lato"/>
              </a:rPr>
              <a:t>Advantage: requires less work from the database engineers.</a:t>
            </a:r>
            <a:endParaRPr>
              <a:solidFill>
                <a:srgbClr val="0C343D"/>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nl">
                <a:solidFill>
                  <a:srgbClr val="FF0000"/>
                </a:solidFill>
                <a:latin typeface="Lato"/>
                <a:ea typeface="Lato"/>
                <a:cs typeface="Lato"/>
                <a:sym typeface="Lato"/>
              </a:rPr>
              <a:t>Disadvantage: When is the file physically deleted? We can not guarantee latency in this way.</a:t>
            </a:r>
            <a:endParaRPr>
              <a:solidFill>
                <a:srgbClr val="FF0000"/>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479" name="Google Shape;479;p29"/>
          <p:cNvSpPr txBox="1"/>
          <p:nvPr/>
        </p:nvSpPr>
        <p:spPr>
          <a:xfrm>
            <a:off x="4824750" y="1905800"/>
            <a:ext cx="42714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With the ZNSLSM approach:</a:t>
            </a:r>
            <a:br>
              <a:rPr lang="nl">
                <a:latin typeface="Lato"/>
                <a:ea typeface="Lato"/>
                <a:cs typeface="Lato"/>
                <a:sym typeface="Lato"/>
              </a:rPr>
            </a:b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nl">
                <a:latin typeface="Lato"/>
                <a:ea typeface="Lato"/>
                <a:cs typeface="Lato"/>
                <a:sym typeface="Lato"/>
              </a:rPr>
              <a:t>Key-value store</a:t>
            </a:r>
            <a:r>
              <a:rPr lang="nl">
                <a:latin typeface="Lato"/>
                <a:ea typeface="Lato"/>
                <a:cs typeface="Lato"/>
                <a:sym typeface="Lato"/>
              </a:rPr>
              <a:t>, marks zones as “dirty” and ready for reuse.</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nl">
                <a:latin typeface="Lato"/>
                <a:ea typeface="Lato"/>
                <a:cs typeface="Lato"/>
                <a:sym typeface="Lato"/>
              </a:rPr>
              <a:t>Key-value store, decides that it wants to reuse zone for a component and resets zones itself.</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nl">
                <a:solidFill>
                  <a:srgbClr val="0C343D"/>
                </a:solidFill>
                <a:latin typeface="Lato"/>
                <a:ea typeface="Lato"/>
                <a:cs typeface="Lato"/>
                <a:sym typeface="Lato"/>
              </a:rPr>
              <a:t>Advantage: can tweak reset policy to use case of the key-value store. Update-heavy, read-heavy,...</a:t>
            </a:r>
            <a:endParaRPr>
              <a:solidFill>
                <a:srgbClr val="0C343D"/>
              </a:solidFill>
              <a:latin typeface="Lato"/>
              <a:ea typeface="Lato"/>
              <a:cs typeface="Lato"/>
              <a:sym typeface="Lato"/>
            </a:endParaRPr>
          </a:p>
          <a:p>
            <a:pPr indent="0" lvl="0" marL="0" rtl="0" algn="l">
              <a:spcBef>
                <a:spcPts val="0"/>
              </a:spcBef>
              <a:spcAft>
                <a:spcPts val="0"/>
              </a:spcAft>
              <a:buNone/>
            </a:pPr>
            <a:r>
              <a:t/>
            </a:r>
            <a:endParaRPr>
              <a:solidFill>
                <a:srgbClr val="FF0000"/>
              </a:solidFill>
              <a:latin typeface="Lato"/>
              <a:ea typeface="Lato"/>
              <a:cs typeface="Lato"/>
              <a:sym typeface="Lato"/>
            </a:endParaRPr>
          </a:p>
          <a:p>
            <a:pPr indent="0" lvl="0" marL="0" rtl="0" algn="l">
              <a:spcBef>
                <a:spcPts val="0"/>
              </a:spcBef>
              <a:spcAft>
                <a:spcPts val="0"/>
              </a:spcAft>
              <a:buNone/>
            </a:pPr>
            <a:r>
              <a:rPr lang="nl">
                <a:solidFill>
                  <a:srgbClr val="FF0000"/>
                </a:solidFill>
                <a:latin typeface="Lato"/>
                <a:ea typeface="Lato"/>
                <a:cs typeface="Lato"/>
                <a:sym typeface="Lato"/>
              </a:rPr>
              <a:t>Main problem: What is a good reset policy to pick?</a:t>
            </a:r>
            <a:endParaRPr>
              <a:solidFill>
                <a:srgbClr val="FF0000"/>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0"/>
          <p:cNvSpPr txBox="1"/>
          <p:nvPr>
            <p:ph type="title"/>
          </p:nvPr>
        </p:nvSpPr>
        <p:spPr>
          <a:xfrm>
            <a:off x="353250" y="586800"/>
            <a:ext cx="4644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Benchmarking</a:t>
            </a:r>
            <a:endParaRPr/>
          </a:p>
        </p:txBody>
      </p:sp>
      <p:sp>
        <p:nvSpPr>
          <p:cNvPr id="485" name="Google Shape;485;p30"/>
          <p:cNvSpPr txBox="1"/>
          <p:nvPr>
            <p:ph idx="1" type="body"/>
          </p:nvPr>
        </p:nvSpPr>
        <p:spPr>
          <a:xfrm>
            <a:off x="171000" y="1481550"/>
            <a:ext cx="5098800" cy="3661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nl"/>
              <a:t>We need to force the </a:t>
            </a:r>
            <a:r>
              <a:rPr b="1" lang="nl"/>
              <a:t>extreme</a:t>
            </a:r>
            <a:r>
              <a:rPr lang="nl"/>
              <a:t>:</a:t>
            </a:r>
            <a:endParaRPr/>
          </a:p>
          <a:p>
            <a:pPr indent="-317500" lvl="0" marL="457200" rtl="0" algn="l">
              <a:spcBef>
                <a:spcPts val="1200"/>
              </a:spcBef>
              <a:spcAft>
                <a:spcPts val="0"/>
              </a:spcAft>
              <a:buSzPts val="1400"/>
              <a:buChar char="●"/>
            </a:pPr>
            <a:r>
              <a:rPr lang="nl" sz="1200"/>
              <a:t>Ensure that the key-value store is tested on actual</a:t>
            </a:r>
            <a:r>
              <a:rPr b="1" lang="nl" sz="1200"/>
              <a:t> I/O</a:t>
            </a:r>
            <a:endParaRPr b="1" sz="1200"/>
          </a:p>
          <a:p>
            <a:pPr indent="-317500" lvl="0" marL="457200" rtl="0" algn="l">
              <a:spcBef>
                <a:spcPts val="0"/>
              </a:spcBef>
              <a:spcAft>
                <a:spcPts val="0"/>
              </a:spcAft>
              <a:buSzPts val="1400"/>
              <a:buChar char="●"/>
            </a:pPr>
            <a:r>
              <a:rPr lang="nl" sz="1200"/>
              <a:t>We do not want to test other parts of the key-value store</a:t>
            </a:r>
            <a:endParaRPr sz="1200"/>
          </a:p>
          <a:p>
            <a:pPr indent="-304800" lvl="0" marL="457200" rtl="0" algn="l">
              <a:spcBef>
                <a:spcPts val="0"/>
              </a:spcBef>
              <a:spcAft>
                <a:spcPts val="0"/>
              </a:spcAft>
              <a:buSzPts val="1200"/>
              <a:buChar char="●"/>
            </a:pPr>
            <a:r>
              <a:rPr lang="nl" sz="1200"/>
              <a:t>Fill the entire device, forcing the </a:t>
            </a:r>
            <a:r>
              <a:rPr b="1" lang="nl" sz="1200"/>
              <a:t>GC </a:t>
            </a:r>
            <a:r>
              <a:rPr lang="nl" sz="1200"/>
              <a:t>to kick in at least once</a:t>
            </a:r>
            <a:endParaRPr sz="1200"/>
          </a:p>
          <a:p>
            <a:pPr indent="-304800" lvl="0" marL="457200" rtl="0" algn="l">
              <a:spcBef>
                <a:spcPts val="0"/>
              </a:spcBef>
              <a:spcAft>
                <a:spcPts val="0"/>
              </a:spcAft>
              <a:buSzPts val="1200"/>
              <a:buChar char="●"/>
            </a:pPr>
            <a:r>
              <a:rPr lang="nl" sz="1200"/>
              <a:t>Cause overwrites! Do mostly </a:t>
            </a:r>
            <a:r>
              <a:rPr b="1" lang="nl" sz="1200"/>
              <a:t>updates</a:t>
            </a:r>
            <a:r>
              <a:rPr lang="nl" sz="1200"/>
              <a:t> of key-value pairs. The stuff that GC </a:t>
            </a:r>
            <a:r>
              <a:rPr lang="nl" sz="1200">
                <a:solidFill>
                  <a:srgbClr val="FF0000"/>
                </a:solidFill>
              </a:rPr>
              <a:t>hates…</a:t>
            </a:r>
            <a:endParaRPr sz="1200">
              <a:solidFill>
                <a:srgbClr val="FF0000"/>
              </a:solidFill>
            </a:endParaRPr>
          </a:p>
          <a:p>
            <a:pPr indent="0" lvl="0" marL="0" rtl="0" algn="l">
              <a:spcBef>
                <a:spcPts val="1200"/>
              </a:spcBef>
              <a:spcAft>
                <a:spcPts val="0"/>
              </a:spcAft>
              <a:buNone/>
            </a:pPr>
            <a:r>
              <a:rPr lang="nl" sz="1200"/>
              <a:t>Compare with the alternatives!</a:t>
            </a:r>
            <a:endParaRPr sz="1200"/>
          </a:p>
          <a:p>
            <a:pPr indent="-311150" lvl="0" marL="457200" rtl="0" algn="l">
              <a:spcBef>
                <a:spcPts val="1200"/>
              </a:spcBef>
              <a:spcAft>
                <a:spcPts val="0"/>
              </a:spcAft>
              <a:buSzPts val="1300"/>
              <a:buChar char="●"/>
            </a:pPr>
            <a:r>
              <a:rPr lang="nl"/>
              <a:t>Normal filesystem: 	                 ZNS + F2FS + RocksDB,</a:t>
            </a:r>
            <a:endParaRPr/>
          </a:p>
          <a:p>
            <a:pPr indent="-311150" lvl="0" marL="457200" rtl="0" algn="l">
              <a:spcBef>
                <a:spcPts val="0"/>
              </a:spcBef>
              <a:spcAft>
                <a:spcPts val="0"/>
              </a:spcAft>
              <a:buSzPts val="1300"/>
              <a:buChar char="●"/>
            </a:pPr>
            <a:r>
              <a:rPr lang="nl"/>
              <a:t>Domain specific filesystem:              ZNS + ZenFS + RocksDB,</a:t>
            </a:r>
            <a:endParaRPr/>
          </a:p>
          <a:p>
            <a:pPr indent="-311150" lvl="0" marL="457200" rtl="0" algn="l">
              <a:spcBef>
                <a:spcPts val="0"/>
              </a:spcBef>
              <a:spcAft>
                <a:spcPts val="0"/>
              </a:spcAft>
              <a:buSzPts val="1300"/>
              <a:buChar char="●"/>
            </a:pPr>
            <a:r>
              <a:rPr lang="nl"/>
              <a:t>No filesystem:		                 ZNS + ZNSLSM &lt;- </a:t>
            </a:r>
            <a:r>
              <a:rPr b="1" lang="nl"/>
              <a:t>ours!</a:t>
            </a:r>
            <a:endParaRPr b="1"/>
          </a:p>
          <a:p>
            <a:pPr indent="0" lvl="0" marL="0" rtl="0" algn="l">
              <a:spcBef>
                <a:spcPts val="1200"/>
              </a:spcBef>
              <a:spcAft>
                <a:spcPts val="0"/>
              </a:spcAft>
              <a:buNone/>
            </a:pPr>
            <a:r>
              <a:rPr lang="nl"/>
              <a:t>Measure </a:t>
            </a:r>
            <a:r>
              <a:rPr b="1" lang="nl"/>
              <a:t>GC effects (as best as we can)</a:t>
            </a:r>
            <a:r>
              <a:rPr lang="nl"/>
              <a:t>:</a:t>
            </a:r>
            <a:endParaRPr/>
          </a:p>
          <a:p>
            <a:pPr indent="-311150" lvl="0" marL="457200" rtl="0" algn="l">
              <a:spcBef>
                <a:spcPts val="1200"/>
              </a:spcBef>
              <a:spcAft>
                <a:spcPts val="0"/>
              </a:spcAft>
              <a:buSzPts val="1300"/>
              <a:buChar char="●"/>
            </a:pPr>
            <a:r>
              <a:rPr lang="nl"/>
              <a:t>Relates to RQ1: writes </a:t>
            </a:r>
            <a:endParaRPr/>
          </a:p>
          <a:p>
            <a:pPr indent="-311150" lvl="0" marL="457200" rtl="0" algn="l">
              <a:spcBef>
                <a:spcPts val="0"/>
              </a:spcBef>
              <a:spcAft>
                <a:spcPts val="0"/>
              </a:spcAft>
              <a:buSzPts val="1300"/>
              <a:buChar char="●"/>
            </a:pPr>
            <a:r>
              <a:rPr lang="nl"/>
              <a:t>Relates to RQ2: resets</a:t>
            </a:r>
            <a:endParaRPr/>
          </a:p>
          <a:p>
            <a:pPr indent="-311150" lvl="0" marL="457200" rtl="0" algn="l">
              <a:spcBef>
                <a:spcPts val="0"/>
              </a:spcBef>
              <a:spcAft>
                <a:spcPts val="0"/>
              </a:spcAft>
              <a:buSzPts val="1300"/>
              <a:buChar char="●"/>
            </a:pPr>
            <a:r>
              <a:rPr lang="nl"/>
              <a:t>Relates to RQ3: latency stability</a:t>
            </a:r>
            <a:endParaRPr/>
          </a:p>
        </p:txBody>
      </p:sp>
      <p:sp>
        <p:nvSpPr>
          <p:cNvPr id="486" name="Google Shape;486;p30"/>
          <p:cNvSpPr txBox="1"/>
          <p:nvPr/>
        </p:nvSpPr>
        <p:spPr>
          <a:xfrm>
            <a:off x="5058700" y="1481550"/>
            <a:ext cx="377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graphicFrame>
        <p:nvGraphicFramePr>
          <p:cNvPr id="487" name="Google Shape;487;p30"/>
          <p:cNvGraphicFramePr/>
          <p:nvPr/>
        </p:nvGraphicFramePr>
        <p:xfrm>
          <a:off x="5483900" y="2245700"/>
          <a:ext cx="3000000" cy="3000000"/>
        </p:xfrm>
        <a:graphic>
          <a:graphicData uri="http://schemas.openxmlformats.org/drawingml/2006/table">
            <a:tbl>
              <a:tblPr>
                <a:noFill/>
                <a:tableStyleId>{822ACFA5-956F-4EDF-BEE5-FAE74EC38BB6}</a:tableStyleId>
              </a:tblPr>
              <a:tblGrid>
                <a:gridCol w="1464750"/>
                <a:gridCol w="1384350"/>
              </a:tblGrid>
              <a:tr h="396225">
                <a:tc>
                  <a:txBody>
                    <a:bodyPr/>
                    <a:lstStyle/>
                    <a:p>
                      <a:pPr indent="0" lvl="0" marL="0" rtl="0" algn="l">
                        <a:spcBef>
                          <a:spcPts val="0"/>
                        </a:spcBef>
                        <a:spcAft>
                          <a:spcPts val="0"/>
                        </a:spcAft>
                        <a:buNone/>
                      </a:pPr>
                      <a:r>
                        <a:rPr b="1" lang="nl"/>
                        <a:t>db_bench Workload</a:t>
                      </a:r>
                      <a:endParaRPr b="1"/>
                    </a:p>
                  </a:txBody>
                  <a:tcPr marT="91425" marB="91425" marR="91425" marL="91425"/>
                </a:tc>
                <a:tc>
                  <a:txBody>
                    <a:bodyPr/>
                    <a:lstStyle/>
                    <a:p>
                      <a:pPr indent="0" lvl="0" marL="0" rtl="0" algn="l">
                        <a:spcBef>
                          <a:spcPts val="0"/>
                        </a:spcBef>
                        <a:spcAft>
                          <a:spcPts val="0"/>
                        </a:spcAft>
                        <a:buNone/>
                      </a:pPr>
                      <a:r>
                        <a:rPr b="1" lang="nl"/>
                        <a:t>Finished when?</a:t>
                      </a:r>
                      <a:endParaRPr b="1"/>
                    </a:p>
                  </a:txBody>
                  <a:tcPr marT="91425" marB="91425" marR="91425" marL="91425"/>
                </a:tc>
              </a:tr>
              <a:tr h="609575">
                <a:tc>
                  <a:txBody>
                    <a:bodyPr/>
                    <a:lstStyle/>
                    <a:p>
                      <a:pPr indent="0" lvl="0" marL="0" rtl="0" algn="l">
                        <a:spcBef>
                          <a:spcPts val="0"/>
                        </a:spcBef>
                        <a:spcAft>
                          <a:spcPts val="0"/>
                        </a:spcAft>
                        <a:buNone/>
                      </a:pPr>
                      <a:r>
                        <a:rPr lang="nl"/>
                        <a:t>Fill random</a:t>
                      </a:r>
                      <a:endParaRPr/>
                    </a:p>
                  </a:txBody>
                  <a:tcPr marT="91425" marB="91425" marR="91425" marL="91425"/>
                </a:tc>
                <a:tc>
                  <a:txBody>
                    <a:bodyPr/>
                    <a:lstStyle/>
                    <a:p>
                      <a:pPr indent="0" lvl="0" marL="0" rtl="0" algn="l">
                        <a:spcBef>
                          <a:spcPts val="0"/>
                        </a:spcBef>
                        <a:spcAft>
                          <a:spcPts val="0"/>
                        </a:spcAft>
                        <a:buNone/>
                      </a:pPr>
                      <a:r>
                        <a:rPr lang="nl"/>
                        <a:t>1 TB of pairs are written</a:t>
                      </a:r>
                      <a:endParaRPr/>
                    </a:p>
                  </a:txBody>
                  <a:tcPr marT="91425" marB="91425" marR="91425" marL="91425"/>
                </a:tc>
              </a:tr>
              <a:tr h="396225">
                <a:tc>
                  <a:txBody>
                    <a:bodyPr/>
                    <a:lstStyle/>
                    <a:p>
                      <a:pPr indent="0" lvl="0" marL="0" rtl="0" algn="l">
                        <a:spcBef>
                          <a:spcPts val="0"/>
                        </a:spcBef>
                        <a:spcAft>
                          <a:spcPts val="0"/>
                        </a:spcAft>
                        <a:buNone/>
                      </a:pPr>
                      <a:r>
                        <a:rPr lang="nl"/>
                        <a:t>Overwrite</a:t>
                      </a:r>
                      <a:endParaRPr/>
                    </a:p>
                  </a:txBody>
                  <a:tcPr marT="91425" marB="91425" marR="91425" marL="91425"/>
                </a:tc>
                <a:tc>
                  <a:txBody>
                    <a:bodyPr/>
                    <a:lstStyle/>
                    <a:p>
                      <a:pPr indent="0" lvl="0" marL="0" rtl="0" algn="l">
                        <a:spcBef>
                          <a:spcPts val="0"/>
                        </a:spcBef>
                        <a:spcAft>
                          <a:spcPts val="0"/>
                        </a:spcAft>
                        <a:buNone/>
                      </a:pPr>
                      <a:r>
                        <a:rPr lang="nl"/>
                        <a:t>1 TB of pairs are written</a:t>
                      </a:r>
                      <a:endParaRPr/>
                    </a:p>
                  </a:txBody>
                  <a:tcPr marT="91425" marB="91425" marR="91425" marL="91425"/>
                </a:tc>
              </a:tr>
              <a:tr h="396225">
                <a:tc>
                  <a:txBody>
                    <a:bodyPr/>
                    <a:lstStyle/>
                    <a:p>
                      <a:pPr indent="0" lvl="0" marL="0" rtl="0" algn="l">
                        <a:spcBef>
                          <a:spcPts val="0"/>
                        </a:spcBef>
                        <a:spcAft>
                          <a:spcPts val="0"/>
                        </a:spcAft>
                        <a:buNone/>
                      </a:pPr>
                      <a:r>
                        <a:rPr lang="nl"/>
                        <a:t>Read while writing</a:t>
                      </a:r>
                      <a:endParaRPr/>
                    </a:p>
                  </a:txBody>
                  <a:tcPr marT="91425" marB="91425" marR="91425" marL="91425"/>
                </a:tc>
                <a:tc>
                  <a:txBody>
                    <a:bodyPr/>
                    <a:lstStyle/>
                    <a:p>
                      <a:pPr indent="0" lvl="0" marL="0" rtl="0" algn="l">
                        <a:spcBef>
                          <a:spcPts val="0"/>
                        </a:spcBef>
                        <a:spcAft>
                          <a:spcPts val="0"/>
                        </a:spcAft>
                        <a:buNone/>
                      </a:pPr>
                      <a:r>
                        <a:rPr lang="nl"/>
                        <a:t>1 extra hour of I/O has completed</a:t>
                      </a:r>
                      <a:endParaRPr/>
                    </a:p>
                  </a:txBody>
                  <a:tcPr marT="91425" marB="91425" marR="91425" marL="91425"/>
                </a:tc>
              </a:tr>
            </a:tbl>
          </a:graphicData>
        </a:graphic>
      </p:graphicFrame>
      <p:sp>
        <p:nvSpPr>
          <p:cNvPr id="488" name="Google Shape;488;p30"/>
          <p:cNvSpPr txBox="1"/>
          <p:nvPr/>
        </p:nvSpPr>
        <p:spPr>
          <a:xfrm>
            <a:off x="5450850" y="1800325"/>
            <a:ext cx="284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We run in order (3TB is available):</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Results: Tail latencies (1TB of overwrites)</a:t>
            </a:r>
            <a:endParaRPr/>
          </a:p>
        </p:txBody>
      </p:sp>
      <p:sp>
        <p:nvSpPr>
          <p:cNvPr id="494" name="Google Shape;494;p31"/>
          <p:cNvSpPr txBox="1"/>
          <p:nvPr/>
        </p:nvSpPr>
        <p:spPr>
          <a:xfrm rot="1111357">
            <a:off x="6773902" y="1890503"/>
            <a:ext cx="1798042" cy="430892"/>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nl" sz="1600">
                <a:solidFill>
                  <a:srgbClr val="FF0000"/>
                </a:solidFill>
                <a:latin typeface="Lato"/>
                <a:ea typeface="Lato"/>
                <a:cs typeface="Lato"/>
                <a:sym typeface="Lato"/>
              </a:rPr>
              <a:t>IN PROGRESS</a:t>
            </a:r>
            <a:endParaRPr b="1" sz="1600">
              <a:solidFill>
                <a:srgbClr val="FF0000"/>
              </a:solidFill>
              <a:latin typeface="Lato"/>
              <a:ea typeface="Lato"/>
              <a:cs typeface="Lato"/>
              <a:sym typeface="Lato"/>
            </a:endParaRPr>
          </a:p>
        </p:txBody>
      </p:sp>
      <p:pic>
        <p:nvPicPr>
          <p:cNvPr id="495" name="Google Shape;495;p31"/>
          <p:cNvPicPr preferRelativeResize="0"/>
          <p:nvPr/>
        </p:nvPicPr>
        <p:blipFill>
          <a:blip r:embed="rId3">
            <a:alphaModFix/>
          </a:blip>
          <a:stretch>
            <a:fillRect/>
          </a:stretch>
        </p:blipFill>
        <p:spPr>
          <a:xfrm>
            <a:off x="281900" y="2448950"/>
            <a:ext cx="2931475" cy="2198600"/>
          </a:xfrm>
          <a:prstGeom prst="rect">
            <a:avLst/>
          </a:prstGeom>
          <a:noFill/>
          <a:ln>
            <a:noFill/>
          </a:ln>
        </p:spPr>
      </p:pic>
      <p:pic>
        <p:nvPicPr>
          <p:cNvPr id="496" name="Google Shape;496;p31"/>
          <p:cNvPicPr preferRelativeResize="0"/>
          <p:nvPr/>
        </p:nvPicPr>
        <p:blipFill>
          <a:blip r:embed="rId4">
            <a:alphaModFix/>
          </a:blip>
          <a:stretch>
            <a:fillRect/>
          </a:stretch>
        </p:blipFill>
        <p:spPr>
          <a:xfrm>
            <a:off x="3070787" y="2461725"/>
            <a:ext cx="2897426" cy="2173050"/>
          </a:xfrm>
          <a:prstGeom prst="rect">
            <a:avLst/>
          </a:prstGeom>
          <a:noFill/>
          <a:ln>
            <a:noFill/>
          </a:ln>
        </p:spPr>
      </p:pic>
      <p:pic>
        <p:nvPicPr>
          <p:cNvPr id="497" name="Google Shape;497;p31"/>
          <p:cNvPicPr preferRelativeResize="0"/>
          <p:nvPr/>
        </p:nvPicPr>
        <p:blipFill>
          <a:blip r:embed="rId5">
            <a:alphaModFix/>
          </a:blip>
          <a:stretch>
            <a:fillRect/>
          </a:stretch>
        </p:blipFill>
        <p:spPr>
          <a:xfrm>
            <a:off x="5821824" y="2626525"/>
            <a:ext cx="2771950" cy="2078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The amount of data is exploding</a:t>
            </a:r>
            <a:endParaRPr/>
          </a:p>
        </p:txBody>
      </p:sp>
      <p:sp>
        <p:nvSpPr>
          <p:cNvPr id="95" name="Google Shape;95;p14"/>
          <p:cNvSpPr txBox="1"/>
          <p:nvPr>
            <p:ph idx="1" type="body"/>
          </p:nvPr>
        </p:nvSpPr>
        <p:spPr>
          <a:xfrm>
            <a:off x="729450" y="2078875"/>
            <a:ext cx="8087100" cy="30303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nl" sz="2071"/>
              <a:t>The world demands more every year:</a:t>
            </a:r>
            <a:endParaRPr sz="2071"/>
          </a:p>
          <a:p>
            <a:pPr indent="-320668" lvl="0" marL="457200" rtl="0" algn="l">
              <a:spcBef>
                <a:spcPts val="1200"/>
              </a:spcBef>
              <a:spcAft>
                <a:spcPts val="0"/>
              </a:spcAft>
              <a:buSzPct val="100000"/>
              <a:buChar char="●"/>
            </a:pPr>
            <a:r>
              <a:rPr lang="nl" sz="2071"/>
              <a:t>(2018) IDC expects </a:t>
            </a:r>
            <a:r>
              <a:rPr b="1" lang="nl" sz="2071"/>
              <a:t>175 zettabytes</a:t>
            </a:r>
            <a:r>
              <a:rPr lang="nl" sz="2071"/>
              <a:t> of data by 2025!</a:t>
            </a:r>
            <a:endParaRPr sz="2071"/>
          </a:p>
          <a:p>
            <a:pPr indent="-311270" lvl="0" marL="457200" rtl="0" algn="l">
              <a:spcBef>
                <a:spcPts val="0"/>
              </a:spcBef>
              <a:spcAft>
                <a:spcPts val="0"/>
              </a:spcAft>
              <a:buSzPct val="100000"/>
              <a:buChar char="●"/>
            </a:pPr>
            <a:r>
              <a:rPr lang="nl" sz="1859"/>
              <a:t>Performance requirements increase</a:t>
            </a:r>
            <a:endParaRPr sz="1859"/>
          </a:p>
          <a:p>
            <a:pPr indent="0" lvl="0" marL="0" rtl="0" algn="l">
              <a:spcBef>
                <a:spcPts val="1200"/>
              </a:spcBef>
              <a:spcAft>
                <a:spcPts val="0"/>
              </a:spcAft>
              <a:buNone/>
            </a:pPr>
            <a:r>
              <a:rPr lang="nl" sz="1859"/>
              <a:t>A lot of challenges:</a:t>
            </a:r>
            <a:endParaRPr sz="1859"/>
          </a:p>
          <a:p>
            <a:pPr indent="-310656" lvl="0" marL="457200" rtl="0" algn="l">
              <a:spcBef>
                <a:spcPts val="1200"/>
              </a:spcBef>
              <a:spcAft>
                <a:spcPts val="0"/>
              </a:spcAft>
              <a:buSzPct val="100000"/>
              <a:buChar char="●"/>
            </a:pPr>
            <a:r>
              <a:rPr lang="nl" sz="1846"/>
              <a:t>How to store the data?</a:t>
            </a:r>
            <a:endParaRPr sz="1846"/>
          </a:p>
          <a:p>
            <a:pPr indent="-310656" lvl="0" marL="457200" rtl="0" algn="l">
              <a:spcBef>
                <a:spcPts val="0"/>
              </a:spcBef>
              <a:spcAft>
                <a:spcPts val="0"/>
              </a:spcAft>
              <a:buSzPct val="100000"/>
              <a:buChar char="●"/>
            </a:pPr>
            <a:r>
              <a:rPr lang="nl" sz="1846"/>
              <a:t>Where to store the data?</a:t>
            </a:r>
            <a:endParaRPr sz="1846"/>
          </a:p>
          <a:p>
            <a:pPr indent="-310656" lvl="0" marL="457200" rtl="0" algn="l">
              <a:spcBef>
                <a:spcPts val="0"/>
              </a:spcBef>
              <a:spcAft>
                <a:spcPts val="0"/>
              </a:spcAft>
              <a:buSzPct val="100000"/>
              <a:buChar char="●"/>
            </a:pPr>
            <a:r>
              <a:rPr lang="nl" sz="1846"/>
              <a:t>How to do it fast, yet </a:t>
            </a:r>
            <a:r>
              <a:rPr lang="nl" sz="1846">
                <a:solidFill>
                  <a:schemeClr val="accent1"/>
                </a:solidFill>
              </a:rPr>
              <a:t>green</a:t>
            </a:r>
            <a:r>
              <a:rPr lang="nl" sz="1846"/>
              <a:t>…?</a:t>
            </a:r>
            <a:endParaRPr sz="1846"/>
          </a:p>
          <a:p>
            <a:pPr indent="-310656" lvl="0" marL="457200" rtl="0" algn="l">
              <a:spcBef>
                <a:spcPts val="0"/>
              </a:spcBef>
              <a:spcAft>
                <a:spcPts val="0"/>
              </a:spcAft>
              <a:buSzPct val="100000"/>
              <a:buChar char="●"/>
            </a:pPr>
            <a:r>
              <a:rPr lang="nl" sz="1846"/>
              <a:t>…</a:t>
            </a:r>
            <a:endParaRPr sz="1846"/>
          </a:p>
          <a:p>
            <a:pPr indent="0" lvl="0" marL="0" rtl="0" algn="l">
              <a:spcBef>
                <a:spcPts val="1200"/>
              </a:spcBef>
              <a:spcAft>
                <a:spcPts val="0"/>
              </a:spcAft>
              <a:buNone/>
            </a:pPr>
            <a:r>
              <a:rPr lang="nl" sz="1431"/>
              <a:t>Today we will look at one common type of storage:</a:t>
            </a:r>
            <a:br>
              <a:rPr lang="nl" sz="1431"/>
            </a:br>
            <a:r>
              <a:rPr b="1" lang="nl" sz="1728"/>
              <a:t>key-value stores + SSDs</a:t>
            </a:r>
            <a:endParaRPr b="1" sz="1728"/>
          </a:p>
          <a:p>
            <a:pPr indent="0" lvl="0" marL="0" rtl="0" algn="l">
              <a:spcBef>
                <a:spcPts val="1200"/>
              </a:spcBef>
              <a:spcAft>
                <a:spcPts val="1200"/>
              </a:spcAft>
              <a:buNone/>
            </a:pPr>
            <a:r>
              <a:t/>
            </a:r>
            <a:endParaRPr/>
          </a:p>
        </p:txBody>
      </p:sp>
      <p:pic>
        <p:nvPicPr>
          <p:cNvPr id="96" name="Google Shape;96;p14"/>
          <p:cNvPicPr preferRelativeResize="0"/>
          <p:nvPr/>
        </p:nvPicPr>
        <p:blipFill>
          <a:blip r:embed="rId3">
            <a:alphaModFix/>
          </a:blip>
          <a:stretch>
            <a:fillRect/>
          </a:stretch>
        </p:blipFill>
        <p:spPr>
          <a:xfrm>
            <a:off x="4264025" y="2808803"/>
            <a:ext cx="3801093" cy="2011599"/>
          </a:xfrm>
          <a:prstGeom prst="rect">
            <a:avLst/>
          </a:prstGeom>
          <a:noFill/>
          <a:ln>
            <a:noFill/>
          </a:ln>
        </p:spPr>
      </p:pic>
      <p:sp>
        <p:nvSpPr>
          <p:cNvPr id="97" name="Google Shape;97;p14"/>
          <p:cNvSpPr txBox="1"/>
          <p:nvPr/>
        </p:nvSpPr>
        <p:spPr>
          <a:xfrm>
            <a:off x="3052625" y="4820400"/>
            <a:ext cx="6639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900">
                <a:solidFill>
                  <a:schemeClr val="accent1"/>
                </a:solidFill>
              </a:rPr>
              <a:t>https://en.wikipedia.org/wiki/Container_ship#/media/File:CSCL_Globe_arriving_at_Felixstowe,_United_Kingdom.jpg</a:t>
            </a:r>
            <a:endParaRPr sz="900">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Results: Tail latencies (1 hour of reads during writes)</a:t>
            </a:r>
            <a:endParaRPr/>
          </a:p>
        </p:txBody>
      </p:sp>
      <p:sp>
        <p:nvSpPr>
          <p:cNvPr id="503" name="Google Shape;503;p32"/>
          <p:cNvSpPr txBox="1"/>
          <p:nvPr/>
        </p:nvSpPr>
        <p:spPr>
          <a:xfrm rot="1111357">
            <a:off x="6972152" y="2053278"/>
            <a:ext cx="1798042" cy="430892"/>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nl" sz="1600">
                <a:solidFill>
                  <a:srgbClr val="FF0000"/>
                </a:solidFill>
                <a:latin typeface="Lato"/>
                <a:ea typeface="Lato"/>
                <a:cs typeface="Lato"/>
                <a:sym typeface="Lato"/>
              </a:rPr>
              <a:t>IN PROGRESS</a:t>
            </a:r>
            <a:endParaRPr b="1" sz="1600">
              <a:solidFill>
                <a:srgbClr val="FF0000"/>
              </a:solidFill>
              <a:latin typeface="Lato"/>
              <a:ea typeface="Lato"/>
              <a:cs typeface="Lato"/>
              <a:sym typeface="Lato"/>
            </a:endParaRPr>
          </a:p>
        </p:txBody>
      </p:sp>
      <p:pic>
        <p:nvPicPr>
          <p:cNvPr id="504" name="Google Shape;504;p32"/>
          <p:cNvPicPr preferRelativeResize="0"/>
          <p:nvPr/>
        </p:nvPicPr>
        <p:blipFill>
          <a:blip r:embed="rId3">
            <a:alphaModFix/>
          </a:blip>
          <a:stretch>
            <a:fillRect/>
          </a:stretch>
        </p:blipFill>
        <p:spPr>
          <a:xfrm>
            <a:off x="152400" y="2665450"/>
            <a:ext cx="2786075" cy="2089556"/>
          </a:xfrm>
          <a:prstGeom prst="rect">
            <a:avLst/>
          </a:prstGeom>
          <a:noFill/>
          <a:ln>
            <a:noFill/>
          </a:ln>
        </p:spPr>
      </p:pic>
      <p:pic>
        <p:nvPicPr>
          <p:cNvPr id="505" name="Google Shape;505;p32"/>
          <p:cNvPicPr preferRelativeResize="0"/>
          <p:nvPr/>
        </p:nvPicPr>
        <p:blipFill>
          <a:blip r:embed="rId4">
            <a:alphaModFix/>
          </a:blip>
          <a:stretch>
            <a:fillRect/>
          </a:stretch>
        </p:blipFill>
        <p:spPr>
          <a:xfrm>
            <a:off x="2756115" y="2686075"/>
            <a:ext cx="2731110" cy="2048300"/>
          </a:xfrm>
          <a:prstGeom prst="rect">
            <a:avLst/>
          </a:prstGeom>
          <a:noFill/>
          <a:ln>
            <a:noFill/>
          </a:ln>
        </p:spPr>
      </p:pic>
      <p:pic>
        <p:nvPicPr>
          <p:cNvPr id="506" name="Google Shape;506;p32"/>
          <p:cNvPicPr preferRelativeResize="0"/>
          <p:nvPr/>
        </p:nvPicPr>
        <p:blipFill>
          <a:blip r:embed="rId5">
            <a:alphaModFix/>
          </a:blip>
          <a:stretch>
            <a:fillRect/>
          </a:stretch>
        </p:blipFill>
        <p:spPr>
          <a:xfrm>
            <a:off x="5487225" y="2758637"/>
            <a:ext cx="2634301" cy="1975726"/>
          </a:xfrm>
          <a:prstGeom prst="rect">
            <a:avLst/>
          </a:prstGeom>
          <a:noFill/>
          <a:ln>
            <a:noFill/>
          </a:ln>
        </p:spPr>
      </p:pic>
      <p:cxnSp>
        <p:nvCxnSpPr>
          <p:cNvPr id="507" name="Google Shape;507;p32"/>
          <p:cNvCxnSpPr/>
          <p:nvPr/>
        </p:nvCxnSpPr>
        <p:spPr>
          <a:xfrm>
            <a:off x="4537150" y="2053125"/>
            <a:ext cx="559800" cy="863100"/>
          </a:xfrm>
          <a:prstGeom prst="straightConnector1">
            <a:avLst/>
          </a:prstGeom>
          <a:noFill/>
          <a:ln cap="flat" cmpd="sng" w="9525">
            <a:solidFill>
              <a:srgbClr val="FF0000"/>
            </a:solidFill>
            <a:prstDash val="solid"/>
            <a:round/>
            <a:headEnd len="med" w="med" type="none"/>
            <a:tailEnd len="med" w="med" type="triangle"/>
          </a:ln>
        </p:spPr>
      </p:cxnSp>
      <p:sp>
        <p:nvSpPr>
          <p:cNvPr id="508" name="Google Shape;508;p32"/>
          <p:cNvSpPr txBox="1"/>
          <p:nvPr/>
        </p:nvSpPr>
        <p:spPr>
          <a:xfrm>
            <a:off x="3456975" y="1864188"/>
            <a:ext cx="14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rgbClr val="FF0000"/>
                </a:solidFill>
                <a:latin typeface="Lato"/>
                <a:ea typeface="Lato"/>
                <a:cs typeface="Lato"/>
                <a:sym typeface="Lato"/>
              </a:rPr>
              <a:t>Acceptable?</a:t>
            </a:r>
            <a:endParaRPr>
              <a:solidFill>
                <a:srgbClr val="FF0000"/>
              </a:solidFill>
              <a:latin typeface="Lato"/>
              <a:ea typeface="Lato"/>
              <a:cs typeface="Lato"/>
              <a:sym typeface="Lato"/>
            </a:endParaRPr>
          </a:p>
        </p:txBody>
      </p:sp>
      <p:cxnSp>
        <p:nvCxnSpPr>
          <p:cNvPr id="509" name="Google Shape;509;p32"/>
          <p:cNvCxnSpPr>
            <a:stCxn id="508" idx="1"/>
          </p:cNvCxnSpPr>
          <p:nvPr/>
        </p:nvCxnSpPr>
        <p:spPr>
          <a:xfrm flipH="1">
            <a:off x="2548575" y="2064288"/>
            <a:ext cx="908400" cy="14466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Conclusion (for now)</a:t>
            </a:r>
            <a:endParaRPr/>
          </a:p>
        </p:txBody>
      </p:sp>
      <p:sp>
        <p:nvSpPr>
          <p:cNvPr id="515" name="Google Shape;515;p33"/>
          <p:cNvSpPr txBox="1"/>
          <p:nvPr>
            <p:ph idx="1" type="body"/>
          </p:nvPr>
        </p:nvSpPr>
        <p:spPr>
          <a:xfrm>
            <a:off x="729450" y="2078875"/>
            <a:ext cx="7688700" cy="29346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nl"/>
              <a:t>How can ZNS be used to optimise the garbage collection process of a LSM-tree-based key-value store?</a:t>
            </a:r>
            <a:endParaRPr/>
          </a:p>
          <a:p>
            <a:pPr indent="-304958" lvl="0" marL="457200" rtl="0" algn="l">
              <a:spcBef>
                <a:spcPts val="1200"/>
              </a:spcBef>
              <a:spcAft>
                <a:spcPts val="0"/>
              </a:spcAft>
              <a:buSzPct val="100000"/>
              <a:buChar char="●"/>
            </a:pPr>
            <a:r>
              <a:rPr lang="nl"/>
              <a:t>How can ZNS be used to reduce the write amplification of LSM-tree garbage collection operations?</a:t>
            </a:r>
            <a:endParaRPr/>
          </a:p>
          <a:p>
            <a:pPr indent="-304958" lvl="1" marL="914400" rtl="0" algn="l">
              <a:spcBef>
                <a:spcPts val="0"/>
              </a:spcBef>
              <a:spcAft>
                <a:spcPts val="0"/>
              </a:spcAft>
              <a:buClr>
                <a:srgbClr val="FF0000"/>
              </a:buClr>
              <a:buSzPct val="100000"/>
              <a:buChar char="○"/>
            </a:pPr>
            <a:r>
              <a:rPr lang="nl" sz="1300">
                <a:solidFill>
                  <a:srgbClr val="FF0000"/>
                </a:solidFill>
              </a:rPr>
              <a:t>We do not have ALL results for this experiment yet. </a:t>
            </a:r>
            <a:r>
              <a:rPr lang="nl" sz="1300">
                <a:solidFill>
                  <a:schemeClr val="dk2"/>
                </a:solidFill>
              </a:rPr>
              <a:t>ZenFS has shown to be able to reduce write amplification, therefore we expect similar results. Especially because of proper hot-cold separation.</a:t>
            </a:r>
            <a:endParaRPr sz="1300">
              <a:solidFill>
                <a:schemeClr val="dk2"/>
              </a:solidFill>
            </a:endParaRPr>
          </a:p>
          <a:p>
            <a:pPr indent="-304958" lvl="0" marL="457200" rtl="0" algn="l">
              <a:spcBef>
                <a:spcPts val="0"/>
              </a:spcBef>
              <a:spcAft>
                <a:spcPts val="0"/>
              </a:spcAft>
              <a:buSzPct val="100000"/>
              <a:buChar char="●"/>
            </a:pPr>
            <a:r>
              <a:rPr lang="nl"/>
              <a:t>How can ZNS be used to reduce the number of erasures needed because of garbage collection operations?</a:t>
            </a:r>
            <a:endParaRPr/>
          </a:p>
          <a:p>
            <a:pPr indent="-304958" lvl="1" marL="914400" rtl="0" algn="l">
              <a:spcBef>
                <a:spcPts val="0"/>
              </a:spcBef>
              <a:spcAft>
                <a:spcPts val="0"/>
              </a:spcAft>
              <a:buClr>
                <a:srgbClr val="FF0000"/>
              </a:buClr>
              <a:buSzPct val="100000"/>
              <a:buChar char="○"/>
            </a:pPr>
            <a:r>
              <a:rPr lang="nl" sz="1300">
                <a:solidFill>
                  <a:srgbClr val="FF0000"/>
                </a:solidFill>
              </a:rPr>
              <a:t>We do not have results for this experiment yet. </a:t>
            </a:r>
            <a:r>
              <a:rPr lang="nl" sz="1300">
                <a:solidFill>
                  <a:schemeClr val="dk2"/>
                </a:solidFill>
              </a:rPr>
              <a:t>ZenFS mentioned that their design is able to reduce the number of erasures, therefore we expect similar results. </a:t>
            </a:r>
            <a:endParaRPr sz="1300">
              <a:solidFill>
                <a:schemeClr val="dk2"/>
              </a:solidFill>
            </a:endParaRPr>
          </a:p>
          <a:p>
            <a:pPr indent="-304958" lvl="0" marL="457200" rtl="0" algn="l">
              <a:spcBef>
                <a:spcPts val="0"/>
              </a:spcBef>
              <a:spcAft>
                <a:spcPts val="0"/>
              </a:spcAft>
              <a:buSzPct val="100000"/>
              <a:buChar char="●"/>
            </a:pPr>
            <a:r>
              <a:rPr lang="nl"/>
              <a:t>Does directly interfacing with storage help with performance</a:t>
            </a:r>
            <a:endParaRPr/>
          </a:p>
          <a:p>
            <a:pPr indent="0" lvl="0" marL="457200" rtl="0" algn="l">
              <a:spcBef>
                <a:spcPts val="0"/>
              </a:spcBef>
              <a:spcAft>
                <a:spcPts val="0"/>
              </a:spcAft>
              <a:buNone/>
            </a:pPr>
            <a:r>
              <a:rPr lang="nl"/>
              <a:t>and its predictability?</a:t>
            </a:r>
            <a:endParaRPr/>
          </a:p>
          <a:p>
            <a:pPr indent="-304958" lvl="0" marL="914400" rtl="0" algn="l">
              <a:spcBef>
                <a:spcPts val="0"/>
              </a:spcBef>
              <a:spcAft>
                <a:spcPts val="0"/>
              </a:spcAft>
              <a:buClr>
                <a:schemeClr val="dk2"/>
              </a:buClr>
              <a:buSzPct val="100000"/>
              <a:buChar char="●"/>
            </a:pPr>
            <a:r>
              <a:rPr lang="nl">
                <a:solidFill>
                  <a:schemeClr val="dk2"/>
                </a:solidFill>
              </a:rPr>
              <a:t>Looking at the results of our benchmarks, ZenFS showcases that it achieves more stable latency than when F2FS was used, especially tail latency is more stable. Therefore, directly interfacing with the storage has an effect. An effect that we also expect to see in our design. </a:t>
            </a:r>
            <a:endParaRPr>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Backup slides:  How should </a:t>
            </a:r>
            <a:r>
              <a:rPr lang="nl">
                <a:solidFill>
                  <a:srgbClr val="FF0000"/>
                </a:solidFill>
              </a:rPr>
              <a:t>ZNSLSM</a:t>
            </a:r>
            <a:r>
              <a:rPr lang="nl"/>
              <a:t> be named?</a:t>
            </a:r>
            <a:br>
              <a:rPr lang="nl"/>
            </a:br>
            <a:r>
              <a:rPr lang="nl"/>
              <a:t>									      </a:t>
            </a:r>
            <a:endParaRPr/>
          </a:p>
        </p:txBody>
      </p:sp>
      <p:sp>
        <p:nvSpPr>
          <p:cNvPr id="521" name="Google Shape;521;p34"/>
          <p:cNvSpPr/>
          <p:nvPr/>
        </p:nvSpPr>
        <p:spPr>
          <a:xfrm>
            <a:off x="42396" y="3088725"/>
            <a:ext cx="1047000" cy="1043100"/>
          </a:xfrm>
          <a:prstGeom prst="donut">
            <a:avLst>
              <a:gd fmla="val 25000"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3C47D"/>
              </a:solidFill>
            </a:endParaRPr>
          </a:p>
        </p:txBody>
      </p:sp>
      <p:sp>
        <p:nvSpPr>
          <p:cNvPr id="522" name="Google Shape;522;p34"/>
          <p:cNvSpPr/>
          <p:nvPr/>
        </p:nvSpPr>
        <p:spPr>
          <a:xfrm>
            <a:off x="1284825" y="3355300"/>
            <a:ext cx="1047000" cy="5727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 name="Google Shape;523;p34"/>
          <p:cNvCxnSpPr/>
          <p:nvPr/>
        </p:nvCxnSpPr>
        <p:spPr>
          <a:xfrm flipH="1">
            <a:off x="770975" y="3760000"/>
            <a:ext cx="173700" cy="168000"/>
          </a:xfrm>
          <a:prstGeom prst="straightConnector1">
            <a:avLst/>
          </a:prstGeom>
          <a:noFill/>
          <a:ln cap="flat" cmpd="sng" w="9525">
            <a:solidFill>
              <a:schemeClr val="dk2"/>
            </a:solidFill>
            <a:prstDash val="solid"/>
            <a:round/>
            <a:headEnd len="med" w="med" type="none"/>
            <a:tailEnd len="med" w="med" type="triangle"/>
          </a:ln>
        </p:spPr>
      </p:cxnSp>
      <p:cxnSp>
        <p:nvCxnSpPr>
          <p:cNvPr id="524" name="Google Shape;524;p34"/>
          <p:cNvCxnSpPr>
            <a:stCxn id="522" idx="1"/>
            <a:endCxn id="522" idx="3"/>
          </p:cNvCxnSpPr>
          <p:nvPr/>
        </p:nvCxnSpPr>
        <p:spPr>
          <a:xfrm>
            <a:off x="1284825" y="3641650"/>
            <a:ext cx="1047000" cy="0"/>
          </a:xfrm>
          <a:prstGeom prst="straightConnector1">
            <a:avLst/>
          </a:prstGeom>
          <a:noFill/>
          <a:ln cap="flat" cmpd="sng" w="9525">
            <a:solidFill>
              <a:schemeClr val="dk2"/>
            </a:solidFill>
            <a:prstDash val="solid"/>
            <a:round/>
            <a:headEnd len="med" w="med" type="none"/>
            <a:tailEnd len="med" w="med" type="triangle"/>
          </a:ln>
        </p:spPr>
      </p:cxnSp>
      <p:sp>
        <p:nvSpPr>
          <p:cNvPr id="525" name="Google Shape;525;p34"/>
          <p:cNvSpPr/>
          <p:nvPr/>
        </p:nvSpPr>
        <p:spPr>
          <a:xfrm>
            <a:off x="2457100" y="3355300"/>
            <a:ext cx="1047000" cy="5727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 name="Google Shape;526;p34"/>
          <p:cNvCxnSpPr>
            <a:stCxn id="525" idx="1"/>
            <a:endCxn id="525" idx="3"/>
          </p:cNvCxnSpPr>
          <p:nvPr/>
        </p:nvCxnSpPr>
        <p:spPr>
          <a:xfrm>
            <a:off x="2457100" y="3641650"/>
            <a:ext cx="1047000" cy="0"/>
          </a:xfrm>
          <a:prstGeom prst="straightConnector1">
            <a:avLst/>
          </a:prstGeom>
          <a:noFill/>
          <a:ln cap="flat" cmpd="sng" w="9525">
            <a:solidFill>
              <a:schemeClr val="dk2"/>
            </a:solidFill>
            <a:prstDash val="solid"/>
            <a:round/>
            <a:headEnd len="med" w="med" type="none"/>
            <a:tailEnd len="med" w="med" type="triangle"/>
          </a:ln>
        </p:spPr>
      </p:cxnSp>
      <p:sp>
        <p:nvSpPr>
          <p:cNvPr id="527" name="Google Shape;527;p34"/>
          <p:cNvSpPr/>
          <p:nvPr/>
        </p:nvSpPr>
        <p:spPr>
          <a:xfrm>
            <a:off x="3642096" y="3038975"/>
            <a:ext cx="1047000" cy="1043100"/>
          </a:xfrm>
          <a:prstGeom prst="donut">
            <a:avLst>
              <a:gd fmla="val 25000"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cxnSp>
        <p:nvCxnSpPr>
          <p:cNvPr id="528" name="Google Shape;528;p34"/>
          <p:cNvCxnSpPr/>
          <p:nvPr/>
        </p:nvCxnSpPr>
        <p:spPr>
          <a:xfrm flipH="1">
            <a:off x="4370675" y="3710250"/>
            <a:ext cx="173700" cy="168000"/>
          </a:xfrm>
          <a:prstGeom prst="straightConnector1">
            <a:avLst/>
          </a:prstGeom>
          <a:noFill/>
          <a:ln cap="flat" cmpd="sng" w="9525">
            <a:solidFill>
              <a:schemeClr val="dk2"/>
            </a:solidFill>
            <a:prstDash val="solid"/>
            <a:round/>
            <a:headEnd len="med" w="med" type="none"/>
            <a:tailEnd len="med" w="med" type="triangle"/>
          </a:ln>
        </p:spPr>
      </p:cxnSp>
      <p:sp>
        <p:nvSpPr>
          <p:cNvPr id="529" name="Google Shape;529;p34"/>
          <p:cNvSpPr/>
          <p:nvPr/>
        </p:nvSpPr>
        <p:spPr>
          <a:xfrm>
            <a:off x="4827100" y="3285800"/>
            <a:ext cx="1315500" cy="5967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4"/>
          <p:cNvSpPr/>
          <p:nvPr/>
        </p:nvSpPr>
        <p:spPr>
          <a:xfrm>
            <a:off x="5186375" y="3279150"/>
            <a:ext cx="562200" cy="59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a:off x="7103800" y="3282475"/>
            <a:ext cx="1315500" cy="5967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a:off x="7463075" y="3275825"/>
            <a:ext cx="562200" cy="59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4"/>
          <p:cNvSpPr txBox="1"/>
          <p:nvPr/>
        </p:nvSpPr>
        <p:spPr>
          <a:xfrm>
            <a:off x="6217750" y="3377400"/>
            <a:ext cx="81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solidFill>
                  <a:schemeClr val="dk2"/>
                </a:solidFill>
              </a:rPr>
              <a:t>…</a:t>
            </a:r>
            <a:endParaRPr>
              <a:solidFill>
                <a:schemeClr val="dk2"/>
              </a:solidFill>
            </a:endParaRPr>
          </a:p>
        </p:txBody>
      </p:sp>
      <p:sp>
        <p:nvSpPr>
          <p:cNvPr id="534" name="Google Shape;534;p34"/>
          <p:cNvSpPr/>
          <p:nvPr/>
        </p:nvSpPr>
        <p:spPr>
          <a:xfrm>
            <a:off x="42400" y="4369375"/>
            <a:ext cx="9032100" cy="40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3C47D"/>
              </a:solidFill>
            </a:endParaRPr>
          </a:p>
        </p:txBody>
      </p:sp>
      <p:sp>
        <p:nvSpPr>
          <p:cNvPr id="535" name="Google Shape;535;p34"/>
          <p:cNvSpPr txBox="1"/>
          <p:nvPr/>
        </p:nvSpPr>
        <p:spPr>
          <a:xfrm>
            <a:off x="42400" y="4369375"/>
            <a:ext cx="41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a:solidFill>
                  <a:schemeClr val="dk2"/>
                </a:solidFill>
              </a:rPr>
              <a:t>SSD strip</a:t>
            </a:r>
            <a:endParaRPr b="1">
              <a:solidFill>
                <a:schemeClr val="dk2"/>
              </a:solidFill>
            </a:endParaRPr>
          </a:p>
        </p:txBody>
      </p:sp>
      <p:sp>
        <p:nvSpPr>
          <p:cNvPr id="536" name="Google Shape;536;p34"/>
          <p:cNvSpPr txBox="1"/>
          <p:nvPr/>
        </p:nvSpPr>
        <p:spPr>
          <a:xfrm>
            <a:off x="0" y="2642550"/>
            <a:ext cx="13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DB Metadata</a:t>
            </a:r>
            <a:endParaRPr>
              <a:solidFill>
                <a:schemeClr val="dk2"/>
              </a:solidFill>
            </a:endParaRPr>
          </a:p>
        </p:txBody>
      </p:sp>
      <p:sp>
        <p:nvSpPr>
          <p:cNvPr id="537" name="Google Shape;537;p34"/>
          <p:cNvSpPr txBox="1"/>
          <p:nvPr/>
        </p:nvSpPr>
        <p:spPr>
          <a:xfrm>
            <a:off x="2014750" y="2168850"/>
            <a:ext cx="7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WALs</a:t>
            </a:r>
            <a:endParaRPr>
              <a:solidFill>
                <a:schemeClr val="dk2"/>
              </a:solidFill>
            </a:endParaRPr>
          </a:p>
        </p:txBody>
      </p:sp>
      <p:sp>
        <p:nvSpPr>
          <p:cNvPr id="538" name="Google Shape;538;p34"/>
          <p:cNvSpPr txBox="1"/>
          <p:nvPr/>
        </p:nvSpPr>
        <p:spPr>
          <a:xfrm>
            <a:off x="3955175" y="2581950"/>
            <a:ext cx="5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L0</a:t>
            </a:r>
            <a:endParaRPr>
              <a:solidFill>
                <a:schemeClr val="dk2"/>
              </a:solidFill>
            </a:endParaRPr>
          </a:p>
        </p:txBody>
      </p:sp>
      <p:sp>
        <p:nvSpPr>
          <p:cNvPr id="539" name="Google Shape;539;p34"/>
          <p:cNvSpPr txBox="1"/>
          <p:nvPr/>
        </p:nvSpPr>
        <p:spPr>
          <a:xfrm>
            <a:off x="5970375" y="2783600"/>
            <a:ext cx="291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L1 up to LN</a:t>
            </a:r>
            <a:endParaRPr>
              <a:solidFill>
                <a:schemeClr val="dk2"/>
              </a:solidFill>
            </a:endParaRPr>
          </a:p>
        </p:txBody>
      </p:sp>
      <p:cxnSp>
        <p:nvCxnSpPr>
          <p:cNvPr id="540" name="Google Shape;540;p34"/>
          <p:cNvCxnSpPr>
            <a:endCxn id="521" idx="4"/>
          </p:cNvCxnSpPr>
          <p:nvPr/>
        </p:nvCxnSpPr>
        <p:spPr>
          <a:xfrm rot="10800000">
            <a:off x="565896" y="4131825"/>
            <a:ext cx="2100" cy="278100"/>
          </a:xfrm>
          <a:prstGeom prst="straightConnector1">
            <a:avLst/>
          </a:prstGeom>
          <a:noFill/>
          <a:ln cap="flat" cmpd="sng" w="9525">
            <a:solidFill>
              <a:schemeClr val="dk2"/>
            </a:solidFill>
            <a:prstDash val="solid"/>
            <a:round/>
            <a:headEnd len="med" w="med" type="stealth"/>
            <a:tailEnd len="med" w="med" type="triangle"/>
          </a:ln>
        </p:spPr>
      </p:cxnSp>
      <p:cxnSp>
        <p:nvCxnSpPr>
          <p:cNvPr id="541" name="Google Shape;541;p34"/>
          <p:cNvCxnSpPr>
            <a:endCxn id="522" idx="2"/>
          </p:cNvCxnSpPr>
          <p:nvPr/>
        </p:nvCxnSpPr>
        <p:spPr>
          <a:xfrm rot="10800000">
            <a:off x="1808325" y="3928000"/>
            <a:ext cx="11400" cy="447300"/>
          </a:xfrm>
          <a:prstGeom prst="straightConnector1">
            <a:avLst/>
          </a:prstGeom>
          <a:noFill/>
          <a:ln cap="flat" cmpd="sng" w="9525">
            <a:solidFill>
              <a:schemeClr val="dk2"/>
            </a:solidFill>
            <a:prstDash val="solid"/>
            <a:round/>
            <a:headEnd len="med" w="med" type="stealth"/>
            <a:tailEnd len="med" w="med" type="triangle"/>
          </a:ln>
        </p:spPr>
      </p:cxnSp>
      <p:cxnSp>
        <p:nvCxnSpPr>
          <p:cNvPr id="542" name="Google Shape;542;p34"/>
          <p:cNvCxnSpPr/>
          <p:nvPr/>
        </p:nvCxnSpPr>
        <p:spPr>
          <a:xfrm rot="10800000">
            <a:off x="4164550" y="4082075"/>
            <a:ext cx="2100" cy="278100"/>
          </a:xfrm>
          <a:prstGeom prst="straightConnector1">
            <a:avLst/>
          </a:prstGeom>
          <a:noFill/>
          <a:ln cap="flat" cmpd="sng" w="9525">
            <a:solidFill>
              <a:schemeClr val="dk2"/>
            </a:solidFill>
            <a:prstDash val="solid"/>
            <a:round/>
            <a:headEnd len="med" w="med" type="stealth"/>
            <a:tailEnd len="med" w="med" type="triangle"/>
          </a:ln>
        </p:spPr>
      </p:cxnSp>
      <p:cxnSp>
        <p:nvCxnSpPr>
          <p:cNvPr id="543" name="Google Shape;543;p34"/>
          <p:cNvCxnSpPr>
            <a:endCxn id="530" idx="2"/>
          </p:cNvCxnSpPr>
          <p:nvPr/>
        </p:nvCxnSpPr>
        <p:spPr>
          <a:xfrm rot="10800000">
            <a:off x="5467475" y="3875850"/>
            <a:ext cx="900" cy="527700"/>
          </a:xfrm>
          <a:prstGeom prst="straightConnector1">
            <a:avLst/>
          </a:prstGeom>
          <a:noFill/>
          <a:ln cap="flat" cmpd="sng" w="9525">
            <a:solidFill>
              <a:schemeClr val="dk2"/>
            </a:solidFill>
            <a:prstDash val="solid"/>
            <a:round/>
            <a:headEnd len="med" w="med" type="stealth"/>
            <a:tailEnd len="med" w="med" type="triangle"/>
          </a:ln>
        </p:spPr>
      </p:cxnSp>
      <p:cxnSp>
        <p:nvCxnSpPr>
          <p:cNvPr id="544" name="Google Shape;544;p34"/>
          <p:cNvCxnSpPr/>
          <p:nvPr/>
        </p:nvCxnSpPr>
        <p:spPr>
          <a:xfrm rot="10800000">
            <a:off x="6607150" y="3932950"/>
            <a:ext cx="17100" cy="470700"/>
          </a:xfrm>
          <a:prstGeom prst="straightConnector1">
            <a:avLst/>
          </a:prstGeom>
          <a:noFill/>
          <a:ln cap="flat" cmpd="sng" w="9525">
            <a:solidFill>
              <a:schemeClr val="dk2"/>
            </a:solidFill>
            <a:prstDash val="solid"/>
            <a:round/>
            <a:headEnd len="med" w="med" type="stealth"/>
            <a:tailEnd len="med" w="med" type="triangle"/>
          </a:ln>
        </p:spPr>
      </p:cxnSp>
      <p:cxnSp>
        <p:nvCxnSpPr>
          <p:cNvPr id="545" name="Google Shape;545;p34"/>
          <p:cNvCxnSpPr>
            <a:endCxn id="532" idx="2"/>
          </p:cNvCxnSpPr>
          <p:nvPr/>
        </p:nvCxnSpPr>
        <p:spPr>
          <a:xfrm flipH="1" rot="10800000">
            <a:off x="7730075" y="3872525"/>
            <a:ext cx="14100" cy="514200"/>
          </a:xfrm>
          <a:prstGeom prst="straightConnector1">
            <a:avLst/>
          </a:prstGeom>
          <a:noFill/>
          <a:ln cap="flat" cmpd="sng" w="9525">
            <a:solidFill>
              <a:schemeClr val="dk2"/>
            </a:solidFill>
            <a:prstDash val="solid"/>
            <a:round/>
            <a:headEnd len="med" w="med" type="stealth"/>
            <a:tailEnd len="med" w="med" type="triangle"/>
          </a:ln>
        </p:spPr>
      </p:cxnSp>
      <p:cxnSp>
        <p:nvCxnSpPr>
          <p:cNvPr id="546" name="Google Shape;546;p34"/>
          <p:cNvCxnSpPr>
            <a:endCxn id="525" idx="2"/>
          </p:cNvCxnSpPr>
          <p:nvPr/>
        </p:nvCxnSpPr>
        <p:spPr>
          <a:xfrm rot="10800000">
            <a:off x="2980600" y="3928000"/>
            <a:ext cx="900" cy="441300"/>
          </a:xfrm>
          <a:prstGeom prst="straightConnector1">
            <a:avLst/>
          </a:prstGeom>
          <a:noFill/>
          <a:ln cap="flat" cmpd="sng" w="9525">
            <a:solidFill>
              <a:schemeClr val="dk2"/>
            </a:solidFill>
            <a:prstDash val="solid"/>
            <a:round/>
            <a:headEnd len="med" w="med" type="stealth"/>
            <a:tailEnd len="med" w="med" type="triangle"/>
          </a:ln>
        </p:spPr>
      </p:cxnSp>
      <p:sp>
        <p:nvSpPr>
          <p:cNvPr id="547" name="Google Shape;547;p34"/>
          <p:cNvSpPr/>
          <p:nvPr/>
        </p:nvSpPr>
        <p:spPr>
          <a:xfrm>
            <a:off x="1532875" y="2556200"/>
            <a:ext cx="562200" cy="572700"/>
          </a:xfrm>
          <a:prstGeom prst="can">
            <a:avLst>
              <a:gd fmla="val 25000"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2693688" y="2556300"/>
            <a:ext cx="562200" cy="572700"/>
          </a:xfrm>
          <a:prstGeom prst="can">
            <a:avLst>
              <a:gd fmla="val 25000"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4"/>
          <p:cNvSpPr txBox="1"/>
          <p:nvPr/>
        </p:nvSpPr>
        <p:spPr>
          <a:xfrm>
            <a:off x="1519425" y="2583125"/>
            <a:ext cx="63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a:solidFill>
                  <a:schemeClr val="dk2"/>
                </a:solidFill>
              </a:rPr>
              <a:t>Memtable</a:t>
            </a:r>
            <a:endParaRPr b="1">
              <a:solidFill>
                <a:schemeClr val="dk2"/>
              </a:solidFill>
            </a:endParaRPr>
          </a:p>
        </p:txBody>
      </p:sp>
      <p:sp>
        <p:nvSpPr>
          <p:cNvPr id="550" name="Google Shape;550;p34"/>
          <p:cNvSpPr txBox="1"/>
          <p:nvPr/>
        </p:nvSpPr>
        <p:spPr>
          <a:xfrm>
            <a:off x="2680201" y="2583125"/>
            <a:ext cx="63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a:solidFill>
                  <a:schemeClr val="dk2"/>
                </a:solidFill>
              </a:rPr>
              <a:t>Memtable</a:t>
            </a:r>
            <a:endParaRPr b="1">
              <a:solidFill>
                <a:schemeClr val="dk2"/>
              </a:solidFill>
            </a:endParaRPr>
          </a:p>
        </p:txBody>
      </p:sp>
      <p:cxnSp>
        <p:nvCxnSpPr>
          <p:cNvPr id="551" name="Google Shape;551;p34"/>
          <p:cNvCxnSpPr>
            <a:stCxn id="549" idx="2"/>
            <a:endCxn id="522" idx="0"/>
          </p:cNvCxnSpPr>
          <p:nvPr/>
        </p:nvCxnSpPr>
        <p:spPr>
          <a:xfrm flipH="1">
            <a:off x="1808475" y="3198725"/>
            <a:ext cx="28800" cy="156600"/>
          </a:xfrm>
          <a:prstGeom prst="straightConnector1">
            <a:avLst/>
          </a:prstGeom>
          <a:noFill/>
          <a:ln cap="flat" cmpd="sng" w="9525">
            <a:solidFill>
              <a:schemeClr val="dk2"/>
            </a:solidFill>
            <a:prstDash val="solid"/>
            <a:round/>
            <a:headEnd len="med" w="med" type="stealth"/>
            <a:tailEnd len="med" w="med" type="triangle"/>
          </a:ln>
        </p:spPr>
      </p:cxnSp>
      <p:cxnSp>
        <p:nvCxnSpPr>
          <p:cNvPr id="552" name="Google Shape;552;p34"/>
          <p:cNvCxnSpPr/>
          <p:nvPr/>
        </p:nvCxnSpPr>
        <p:spPr>
          <a:xfrm>
            <a:off x="2974800" y="3183788"/>
            <a:ext cx="0" cy="171600"/>
          </a:xfrm>
          <a:prstGeom prst="straightConnector1">
            <a:avLst/>
          </a:prstGeom>
          <a:noFill/>
          <a:ln cap="flat" cmpd="sng" w="9525">
            <a:solidFill>
              <a:schemeClr val="dk2"/>
            </a:solidFill>
            <a:prstDash val="solid"/>
            <a:round/>
            <a:headEnd len="med" w="med" type="stealth"/>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Related work</a:t>
            </a:r>
            <a:endParaRPr/>
          </a:p>
        </p:txBody>
      </p:sp>
      <p:sp>
        <p:nvSpPr>
          <p:cNvPr id="558" name="Google Shape;558;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100000"/>
              <a:buChar char="●"/>
            </a:pPr>
            <a:r>
              <a:rPr lang="nl"/>
              <a:t>As far as we know this is the </a:t>
            </a:r>
            <a:r>
              <a:rPr b="1" lang="nl"/>
              <a:t>first</a:t>
            </a:r>
            <a:r>
              <a:rPr lang="nl"/>
              <a:t> direct key-value store on top of ZNS.</a:t>
            </a:r>
            <a:endParaRPr/>
          </a:p>
          <a:p>
            <a:pPr indent="-304958" lvl="0" marL="457200" rtl="0" algn="l">
              <a:spcBef>
                <a:spcPts val="0"/>
              </a:spcBef>
              <a:spcAft>
                <a:spcPts val="0"/>
              </a:spcAft>
              <a:buSzPct val="100000"/>
              <a:buChar char="●"/>
            </a:pPr>
            <a:r>
              <a:rPr lang="nl"/>
              <a:t>Filesystems do exist in some regard:</a:t>
            </a:r>
            <a:endParaRPr/>
          </a:p>
          <a:p>
            <a:pPr indent="-293211" lvl="1" marL="914400" rtl="0" algn="l">
              <a:spcBef>
                <a:spcPts val="0"/>
              </a:spcBef>
              <a:spcAft>
                <a:spcPts val="0"/>
              </a:spcAft>
              <a:buSzPct val="100000"/>
              <a:buChar char="○"/>
            </a:pPr>
            <a:r>
              <a:rPr lang="nl"/>
              <a:t>ZenFS, a file system made specifically for RocksDB and ZNS SSDs.</a:t>
            </a:r>
            <a:endParaRPr/>
          </a:p>
          <a:p>
            <a:pPr indent="-293211" lvl="1" marL="914400" rtl="0" algn="l">
              <a:spcBef>
                <a:spcPts val="0"/>
              </a:spcBef>
              <a:spcAft>
                <a:spcPts val="0"/>
              </a:spcAft>
              <a:buSzPct val="100000"/>
              <a:buChar char="○"/>
            </a:pPr>
            <a:r>
              <a:rPr lang="nl"/>
              <a:t>ZoneFS, is a general file system made for ZNS SSDs. This can also be used on RocksDB. </a:t>
            </a:r>
            <a:r>
              <a:rPr lang="nl">
                <a:solidFill>
                  <a:srgbClr val="FF0000"/>
                </a:solidFill>
              </a:rPr>
              <a:t>NOT TESTED</a:t>
            </a:r>
            <a:r>
              <a:rPr lang="nl">
                <a:solidFill>
                  <a:srgbClr val="000000"/>
                </a:solidFill>
              </a:rPr>
              <a:t>.</a:t>
            </a:r>
            <a:endParaRPr>
              <a:solidFill>
                <a:srgbClr val="000000"/>
              </a:solidFill>
            </a:endParaRPr>
          </a:p>
          <a:p>
            <a:pPr indent="-304958" lvl="0" marL="457200" rtl="0" algn="l">
              <a:spcBef>
                <a:spcPts val="0"/>
              </a:spcBef>
              <a:spcAft>
                <a:spcPts val="0"/>
              </a:spcAft>
              <a:buSzPct val="100000"/>
              <a:buChar char="●"/>
            </a:pPr>
            <a:r>
              <a:rPr lang="nl"/>
              <a:t>There does exist an LSM-tree for ZNS SSD, but it is made for general GC policies, not for key-value stores.</a:t>
            </a:r>
            <a:endParaRPr/>
          </a:p>
          <a:p>
            <a:pPr indent="-304958" lvl="0" marL="457200" rtl="0" algn="l">
              <a:spcBef>
                <a:spcPts val="0"/>
              </a:spcBef>
              <a:spcAft>
                <a:spcPts val="0"/>
              </a:spcAft>
              <a:buSzPct val="100000"/>
              <a:buChar char="●"/>
            </a:pPr>
            <a:r>
              <a:rPr lang="nl"/>
              <a:t>There exist various works that describe that building a key-value store is viable, such as “Don’t be a Zonehead” by Stavrinos et al., “ZNS: Avoiding the Block Interface Tax for Flash-based SSDs” b</a:t>
            </a:r>
            <a:r>
              <a:rPr lang="nl"/>
              <a:t>y Bjørlin</a:t>
            </a:r>
            <a:r>
              <a:rPr lang="nl"/>
              <a:t>g et al. </a:t>
            </a:r>
            <a:endParaRPr/>
          </a:p>
          <a:p>
            <a:pPr indent="-304958" lvl="0" marL="457200" rtl="0" algn="l">
              <a:spcBef>
                <a:spcPts val="0"/>
              </a:spcBef>
              <a:spcAft>
                <a:spcPts val="0"/>
              </a:spcAft>
              <a:buSzPct val="100000"/>
              <a:buChar char="●"/>
            </a:pPr>
            <a:r>
              <a:rPr lang="nl"/>
              <a:t>Purandara et al. also come with various hints and design decisions for ZNS SSDs, also for key-value stores. This is a good source for design decisions. The paper is “Append is Near: Log-based Data Management on ZNS SSDs”.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Experience of building a key-value store</a:t>
            </a:r>
            <a:endParaRPr/>
          </a:p>
        </p:txBody>
      </p:sp>
      <p:sp>
        <p:nvSpPr>
          <p:cNvPr id="564" name="Google Shape;564;p36"/>
          <p:cNvSpPr txBox="1"/>
          <p:nvPr>
            <p:ph idx="1" type="body"/>
          </p:nvPr>
        </p:nvSpPr>
        <p:spPr>
          <a:xfrm>
            <a:off x="729450" y="2078875"/>
            <a:ext cx="7688700" cy="30645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nl"/>
              <a:t>Work in a lot of places… </a:t>
            </a:r>
            <a:endParaRPr/>
          </a:p>
          <a:p>
            <a:pPr indent="-298450" lvl="1" marL="914400" rtl="0" algn="l">
              <a:spcBef>
                <a:spcPts val="0"/>
              </a:spcBef>
              <a:spcAft>
                <a:spcPts val="0"/>
              </a:spcAft>
              <a:buSzPts val="1100"/>
              <a:buChar char="○"/>
            </a:pPr>
            <a:r>
              <a:rPr lang="nl"/>
              <a:t>New interfaces, require recreating everything yourself</a:t>
            </a:r>
            <a:endParaRPr/>
          </a:p>
          <a:p>
            <a:pPr indent="-298450" lvl="2" marL="1371600" rtl="0" algn="l">
              <a:spcBef>
                <a:spcPts val="0"/>
              </a:spcBef>
              <a:spcAft>
                <a:spcPts val="0"/>
              </a:spcAft>
              <a:buSzPts val="1100"/>
              <a:buChar char="■"/>
            </a:pPr>
            <a:r>
              <a:rPr lang="nl"/>
              <a:t>Debug tooling…</a:t>
            </a:r>
            <a:endParaRPr/>
          </a:p>
          <a:p>
            <a:pPr indent="-298450" lvl="2" marL="1371600" rtl="0" algn="l">
              <a:spcBef>
                <a:spcPts val="0"/>
              </a:spcBef>
              <a:spcAft>
                <a:spcPts val="0"/>
              </a:spcAft>
              <a:buSzPts val="1100"/>
              <a:buChar char="■"/>
            </a:pPr>
            <a:r>
              <a:rPr lang="nl"/>
              <a:t>CLIs…</a:t>
            </a:r>
            <a:endParaRPr/>
          </a:p>
          <a:p>
            <a:pPr indent="-298450" lvl="1" marL="914400" rtl="0" algn="l">
              <a:spcBef>
                <a:spcPts val="0"/>
              </a:spcBef>
              <a:spcAft>
                <a:spcPts val="0"/>
              </a:spcAft>
              <a:buSzPts val="1100"/>
              <a:buChar char="○"/>
            </a:pPr>
            <a:r>
              <a:rPr lang="nl"/>
              <a:t>Setting up the benchmarking environment is painful</a:t>
            </a:r>
            <a:endParaRPr/>
          </a:p>
          <a:p>
            <a:pPr indent="-298450" lvl="2" marL="1371600" rtl="0" algn="l">
              <a:spcBef>
                <a:spcPts val="0"/>
              </a:spcBef>
              <a:spcAft>
                <a:spcPts val="0"/>
              </a:spcAft>
              <a:buSzPts val="1100"/>
              <a:buChar char="■"/>
            </a:pPr>
            <a:r>
              <a:rPr lang="nl"/>
              <a:t>Consistency</a:t>
            </a:r>
            <a:endParaRPr/>
          </a:p>
          <a:p>
            <a:pPr indent="-298450" lvl="2" marL="1371600" rtl="0" algn="l">
              <a:spcBef>
                <a:spcPts val="0"/>
              </a:spcBef>
              <a:spcAft>
                <a:spcPts val="0"/>
              </a:spcAft>
              <a:buSzPts val="1100"/>
              <a:buChar char="■"/>
            </a:pPr>
            <a:r>
              <a:rPr lang="nl"/>
              <a:t>Getting modern tooling</a:t>
            </a:r>
            <a:endParaRPr/>
          </a:p>
          <a:p>
            <a:pPr indent="-298450" lvl="2" marL="1371600" rtl="0" algn="l">
              <a:spcBef>
                <a:spcPts val="0"/>
              </a:spcBef>
              <a:spcAft>
                <a:spcPts val="0"/>
              </a:spcAft>
              <a:buSzPts val="1100"/>
              <a:buChar char="■"/>
            </a:pPr>
            <a:r>
              <a:rPr lang="nl"/>
              <a:t>Benchmarking, benchmarking, benchmarking…</a:t>
            </a:r>
            <a:endParaRPr/>
          </a:p>
          <a:p>
            <a:pPr indent="-298450" lvl="1" marL="914400" rtl="0" algn="l">
              <a:spcBef>
                <a:spcPts val="0"/>
              </a:spcBef>
              <a:spcAft>
                <a:spcPts val="0"/>
              </a:spcAft>
              <a:buSzPts val="1100"/>
              <a:buChar char="○"/>
            </a:pPr>
            <a:r>
              <a:rPr lang="nl"/>
              <a:t>Running 2 TB benchmarks themselves</a:t>
            </a:r>
            <a:endParaRPr/>
          </a:p>
          <a:p>
            <a:pPr indent="-298450" lvl="2" marL="1371600" rtl="0" algn="l">
              <a:spcBef>
                <a:spcPts val="0"/>
              </a:spcBef>
              <a:spcAft>
                <a:spcPts val="0"/>
              </a:spcAft>
              <a:buSzPts val="1100"/>
              <a:buChar char="■"/>
            </a:pPr>
            <a:r>
              <a:rPr lang="nl"/>
              <a:t>Takes days…</a:t>
            </a:r>
            <a:endParaRPr/>
          </a:p>
          <a:p>
            <a:pPr indent="-298450" lvl="2" marL="1371600" rtl="0" algn="l">
              <a:spcBef>
                <a:spcPts val="0"/>
              </a:spcBef>
              <a:spcAft>
                <a:spcPts val="0"/>
              </a:spcAft>
              <a:buSzPts val="1100"/>
              <a:buChar char="■"/>
            </a:pPr>
            <a:r>
              <a:rPr lang="nl"/>
              <a:t>Our DB needs to survive a lot! We can not create a simple PoC…</a:t>
            </a:r>
            <a:endParaRPr/>
          </a:p>
          <a:p>
            <a:pPr indent="-298450" lvl="1" marL="914400" rtl="0" algn="l">
              <a:spcBef>
                <a:spcPts val="0"/>
              </a:spcBef>
              <a:spcAft>
                <a:spcPts val="0"/>
              </a:spcAft>
              <a:buSzPts val="1100"/>
              <a:buChar char="○"/>
            </a:pPr>
            <a:r>
              <a:rPr lang="nl"/>
              <a:t>Guaranteeing stability</a:t>
            </a:r>
            <a:endParaRPr/>
          </a:p>
          <a:p>
            <a:pPr indent="-298450" lvl="2" marL="1371600" rtl="0" algn="l">
              <a:spcBef>
                <a:spcPts val="0"/>
              </a:spcBef>
              <a:spcAft>
                <a:spcPts val="0"/>
              </a:spcAft>
              <a:buSzPts val="1100"/>
              <a:buChar char="■"/>
            </a:pPr>
            <a:r>
              <a:rPr lang="nl"/>
              <a:t>Persistence?</a:t>
            </a:r>
            <a:endParaRPr/>
          </a:p>
          <a:p>
            <a:pPr indent="-298450" lvl="2" marL="1371600" rtl="0" algn="l">
              <a:spcBef>
                <a:spcPts val="0"/>
              </a:spcBef>
              <a:spcAft>
                <a:spcPts val="0"/>
              </a:spcAft>
              <a:buSzPts val="1100"/>
              <a:buChar char="■"/>
            </a:pPr>
            <a:r>
              <a:rPr lang="nl"/>
              <a:t>Deletes?</a:t>
            </a:r>
            <a:endParaRPr/>
          </a:p>
          <a:p>
            <a:pPr indent="-298450" lvl="2" marL="1371600" rtl="0" algn="l">
              <a:spcBef>
                <a:spcPts val="0"/>
              </a:spcBef>
              <a:spcAft>
                <a:spcPts val="0"/>
              </a:spcAft>
              <a:buSzPts val="1100"/>
              <a:buChar char="■"/>
            </a:pPr>
            <a:r>
              <a:rPr lang="nl"/>
              <a:t>Persistent deletes!?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What can a key-value store be used for</a:t>
            </a:r>
            <a:endParaRPr/>
          </a:p>
        </p:txBody>
      </p:sp>
      <p:sp>
        <p:nvSpPr>
          <p:cNvPr id="570" name="Google Shape;570;p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Used in Gameservices such as Xbox live</a:t>
            </a:r>
            <a:endParaRPr/>
          </a:p>
          <a:p>
            <a:pPr indent="-311150" lvl="0" marL="457200" rtl="0" algn="l">
              <a:spcBef>
                <a:spcPts val="0"/>
              </a:spcBef>
              <a:spcAft>
                <a:spcPts val="0"/>
              </a:spcAft>
              <a:buSzPts val="1300"/>
              <a:buChar char="●"/>
            </a:pPr>
            <a:r>
              <a:rPr lang="nl"/>
              <a:t>Used in distributed databases such as ZippyDB at Meta</a:t>
            </a:r>
            <a:endParaRPr/>
          </a:p>
          <a:p>
            <a:pPr indent="-311150" lvl="0" marL="457200" rtl="0" algn="l">
              <a:spcBef>
                <a:spcPts val="0"/>
              </a:spcBef>
              <a:spcAft>
                <a:spcPts val="0"/>
              </a:spcAft>
              <a:buSzPts val="1300"/>
              <a:buChar char="●"/>
            </a:pPr>
            <a:r>
              <a:rPr lang="nl"/>
              <a:t>Can also be used for caching, Redis, Memcached, Riak…</a:t>
            </a:r>
            <a:endParaRPr/>
          </a:p>
          <a:p>
            <a:pPr indent="-311150" lvl="0" marL="457200" rtl="0" algn="l">
              <a:spcBef>
                <a:spcPts val="0"/>
              </a:spcBef>
              <a:spcAft>
                <a:spcPts val="0"/>
              </a:spcAft>
              <a:buSzPts val="1300"/>
              <a:buChar char="●"/>
            </a:pPr>
            <a:r>
              <a:rPr lang="nl"/>
              <a:t>Can be used with various services such as AWS: DynamoDB</a:t>
            </a:r>
            <a:endParaRPr/>
          </a:p>
          <a:p>
            <a:pPr indent="-298450" lvl="1" marL="914400" rtl="0" algn="l">
              <a:spcBef>
                <a:spcPts val="0"/>
              </a:spcBef>
              <a:spcAft>
                <a:spcPts val="0"/>
              </a:spcAft>
              <a:buSzPts val="1100"/>
              <a:buChar char="○"/>
            </a:pPr>
            <a:r>
              <a:rPr lang="nl"/>
              <a:t>Might scale better than relational databases</a:t>
            </a:r>
            <a:endParaRPr/>
          </a:p>
          <a:p>
            <a:pPr indent="-311150" lvl="0" marL="457200" rtl="0" algn="l">
              <a:spcBef>
                <a:spcPts val="0"/>
              </a:spcBef>
              <a:spcAft>
                <a:spcPts val="0"/>
              </a:spcAft>
              <a:buSzPts val="1300"/>
              <a:buChar char="●"/>
            </a:pPr>
            <a:r>
              <a:rPr lang="nl"/>
              <a:t>Used for graph query engines such as Dragon</a:t>
            </a:r>
            <a:endParaRPr/>
          </a:p>
          <a:p>
            <a:pPr indent="-311150" lvl="0" marL="457200" rtl="0" algn="l">
              <a:spcBef>
                <a:spcPts val="0"/>
              </a:spcBef>
              <a:spcAft>
                <a:spcPts val="0"/>
              </a:spcAft>
              <a:buSzPts val="1300"/>
              <a:buChar char="●"/>
            </a:pPr>
            <a:r>
              <a:rPr lang="nl"/>
              <a:t>For low latency-queries, such as at Netflix.</a:t>
            </a:r>
            <a:endParaRPr/>
          </a:p>
        </p:txBody>
      </p:sp>
      <p:pic>
        <p:nvPicPr>
          <p:cNvPr id="571" name="Google Shape;571;p37"/>
          <p:cNvPicPr preferRelativeResize="0"/>
          <p:nvPr/>
        </p:nvPicPr>
        <p:blipFill>
          <a:blip r:embed="rId3">
            <a:alphaModFix/>
          </a:blip>
          <a:stretch>
            <a:fillRect/>
          </a:stretch>
        </p:blipFill>
        <p:spPr>
          <a:xfrm>
            <a:off x="1070199" y="3868025"/>
            <a:ext cx="1841424" cy="1039651"/>
          </a:xfrm>
          <a:prstGeom prst="rect">
            <a:avLst/>
          </a:prstGeom>
          <a:noFill/>
          <a:ln>
            <a:noFill/>
          </a:ln>
        </p:spPr>
      </p:pic>
      <p:pic>
        <p:nvPicPr>
          <p:cNvPr id="572" name="Google Shape;572;p37"/>
          <p:cNvPicPr preferRelativeResize="0"/>
          <p:nvPr/>
        </p:nvPicPr>
        <p:blipFill>
          <a:blip r:embed="rId4">
            <a:alphaModFix/>
          </a:blip>
          <a:stretch>
            <a:fillRect/>
          </a:stretch>
        </p:blipFill>
        <p:spPr>
          <a:xfrm>
            <a:off x="3607275" y="3684713"/>
            <a:ext cx="1406275" cy="1406275"/>
          </a:xfrm>
          <a:prstGeom prst="rect">
            <a:avLst/>
          </a:prstGeom>
          <a:noFill/>
          <a:ln>
            <a:noFill/>
          </a:ln>
        </p:spPr>
      </p:pic>
      <p:pic>
        <p:nvPicPr>
          <p:cNvPr id="573" name="Google Shape;573;p37"/>
          <p:cNvPicPr preferRelativeResize="0"/>
          <p:nvPr/>
        </p:nvPicPr>
        <p:blipFill>
          <a:blip r:embed="rId5">
            <a:alphaModFix/>
          </a:blip>
          <a:stretch>
            <a:fillRect/>
          </a:stretch>
        </p:blipFill>
        <p:spPr>
          <a:xfrm>
            <a:off x="6344350" y="3495975"/>
            <a:ext cx="1715925" cy="1715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When to use key-value stores</a:t>
            </a:r>
            <a:endParaRPr/>
          </a:p>
        </p:txBody>
      </p:sp>
      <p:sp>
        <p:nvSpPr>
          <p:cNvPr id="579" name="Google Shape;579;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nl"/>
              <a:t>I refer to my literature study</a:t>
            </a:r>
            <a:endParaRPr/>
          </a:p>
          <a:p>
            <a:pPr indent="-311150" lvl="0" marL="457200" rtl="0" algn="l">
              <a:spcBef>
                <a:spcPts val="0"/>
              </a:spcBef>
              <a:spcAft>
                <a:spcPts val="0"/>
              </a:spcAft>
              <a:buSzPts val="1300"/>
              <a:buChar char="●"/>
            </a:pPr>
            <a:r>
              <a:rPr lang="nl"/>
              <a:t>When latency matters, fast reads and writes</a:t>
            </a:r>
            <a:endParaRPr/>
          </a:p>
          <a:p>
            <a:pPr indent="-298450" lvl="1" marL="914400" rtl="0" algn="l">
              <a:spcBef>
                <a:spcPts val="0"/>
              </a:spcBef>
              <a:spcAft>
                <a:spcPts val="0"/>
              </a:spcAft>
              <a:buSzPts val="1100"/>
              <a:buChar char="○"/>
            </a:pPr>
            <a:r>
              <a:rPr lang="nl"/>
              <a:t>Especially for in-memory key-value stores!</a:t>
            </a:r>
            <a:endParaRPr/>
          </a:p>
          <a:p>
            <a:pPr indent="-311150" lvl="0" marL="457200" rtl="0" algn="l">
              <a:spcBef>
                <a:spcPts val="0"/>
              </a:spcBef>
              <a:spcAft>
                <a:spcPts val="0"/>
              </a:spcAft>
              <a:buSzPts val="1300"/>
              <a:buChar char="●"/>
            </a:pPr>
            <a:r>
              <a:rPr lang="nl"/>
              <a:t>When the consistency model differs</a:t>
            </a:r>
            <a:endParaRPr/>
          </a:p>
          <a:p>
            <a:pPr indent="-298450" lvl="1" marL="914400" rtl="0" algn="l">
              <a:spcBef>
                <a:spcPts val="0"/>
              </a:spcBef>
              <a:spcAft>
                <a:spcPts val="0"/>
              </a:spcAft>
              <a:buSzPts val="1100"/>
              <a:buChar char="○"/>
            </a:pPr>
            <a:r>
              <a:rPr lang="nl"/>
              <a:t>Some key-value stores have a weaker consistency model, this might be all that is needed</a:t>
            </a:r>
            <a:endParaRPr/>
          </a:p>
          <a:p>
            <a:pPr indent="-311150" lvl="0" marL="457200" rtl="0" algn="l">
              <a:spcBef>
                <a:spcPts val="0"/>
              </a:spcBef>
              <a:spcAft>
                <a:spcPts val="0"/>
              </a:spcAft>
              <a:buSzPts val="1300"/>
              <a:buChar char="●"/>
            </a:pPr>
            <a:r>
              <a:rPr lang="nl"/>
              <a:t>Data is highly dynamic, many optional parts of a value “JSON”</a:t>
            </a:r>
            <a:endParaRPr/>
          </a:p>
          <a:p>
            <a:pPr indent="-298450" lvl="1" marL="914400" rtl="0" algn="l">
              <a:spcBef>
                <a:spcPts val="0"/>
              </a:spcBef>
              <a:spcAft>
                <a:spcPts val="0"/>
              </a:spcAft>
              <a:buSzPts val="1100"/>
              <a:buChar char="○"/>
            </a:pPr>
            <a:r>
              <a:rPr lang="nl"/>
              <a:t>Think about rich documents, instead of predefined objects</a:t>
            </a:r>
            <a:endParaRPr/>
          </a:p>
          <a:p>
            <a:pPr indent="-311150" lvl="0" marL="457200" rtl="0" algn="l">
              <a:spcBef>
                <a:spcPts val="0"/>
              </a:spcBef>
              <a:spcAft>
                <a:spcPts val="0"/>
              </a:spcAft>
              <a:buSzPts val="1300"/>
              <a:buChar char="●"/>
            </a:pPr>
            <a:r>
              <a:rPr lang="nl"/>
              <a:t>When it fits simple key-value queries?</a:t>
            </a:r>
            <a:endParaRPr/>
          </a:p>
          <a:p>
            <a:pPr indent="-298450" lvl="1" marL="914400" rtl="0" algn="l">
              <a:spcBef>
                <a:spcPts val="0"/>
              </a:spcBef>
              <a:spcAft>
                <a:spcPts val="0"/>
              </a:spcAft>
              <a:buSzPts val="1100"/>
              <a:buChar char="○"/>
            </a:pPr>
            <a:r>
              <a:rPr lang="nl"/>
              <a:t>We do not always need filters</a:t>
            </a:r>
            <a:endParaRPr/>
          </a:p>
          <a:p>
            <a:pPr indent="-311150" lvl="0" marL="457200" rtl="0" algn="l">
              <a:spcBef>
                <a:spcPts val="0"/>
              </a:spcBef>
              <a:spcAft>
                <a:spcPts val="0"/>
              </a:spcAft>
              <a:buSzPts val="1300"/>
              <a:buChar char="●"/>
            </a:pPr>
            <a:r>
              <a:rPr lang="nl"/>
              <a:t>OLTP is a good use case</a:t>
            </a:r>
            <a:endParaRPr/>
          </a:p>
          <a:p>
            <a:pPr indent="-311150" lvl="0" marL="457200" rtl="0" algn="l">
              <a:spcBef>
                <a:spcPts val="0"/>
              </a:spcBef>
              <a:spcAft>
                <a:spcPts val="0"/>
              </a:spcAft>
              <a:buSzPts val="1300"/>
              <a:buChar char="●"/>
            </a:pPr>
            <a:r>
              <a:rPr lang="nl"/>
              <a:t>Simple, allowing other applications/DBs to add what they want themselves. Minimalism!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ZNS (more detailed explanation)</a:t>
            </a:r>
            <a:endParaRPr/>
          </a:p>
        </p:txBody>
      </p:sp>
      <p:sp>
        <p:nvSpPr>
          <p:cNvPr id="585" name="Google Shape;585;p39"/>
          <p:cNvSpPr/>
          <p:nvPr/>
        </p:nvSpPr>
        <p:spPr>
          <a:xfrm>
            <a:off x="622400" y="2428100"/>
            <a:ext cx="1443300" cy="315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9"/>
          <p:cNvSpPr txBox="1"/>
          <p:nvPr/>
        </p:nvSpPr>
        <p:spPr>
          <a:xfrm>
            <a:off x="499300" y="1969875"/>
            <a:ext cx="65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Can only append to a zone only, so no random writes, but read everywhere</a:t>
            </a:r>
            <a:endParaRPr>
              <a:latin typeface="Lato"/>
              <a:ea typeface="Lato"/>
              <a:cs typeface="Lato"/>
              <a:sym typeface="Lato"/>
            </a:endParaRPr>
          </a:p>
        </p:txBody>
      </p:sp>
      <p:sp>
        <p:nvSpPr>
          <p:cNvPr id="587" name="Google Shape;587;p39"/>
          <p:cNvSpPr txBox="1"/>
          <p:nvPr/>
        </p:nvSpPr>
        <p:spPr>
          <a:xfrm>
            <a:off x="574525" y="3319225"/>
            <a:ext cx="65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However can append to multiple zones (limited to a number of active zones) </a:t>
            </a:r>
            <a:endParaRPr>
              <a:latin typeface="Lato"/>
              <a:ea typeface="Lato"/>
              <a:cs typeface="Lato"/>
              <a:sym typeface="Lato"/>
            </a:endParaRPr>
          </a:p>
        </p:txBody>
      </p:sp>
      <p:sp>
        <p:nvSpPr>
          <p:cNvPr id="588" name="Google Shape;588;p39"/>
          <p:cNvSpPr/>
          <p:nvPr/>
        </p:nvSpPr>
        <p:spPr>
          <a:xfrm>
            <a:off x="2065700" y="2428600"/>
            <a:ext cx="2886600" cy="315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 name="Google Shape;589;p39"/>
          <p:cNvCxnSpPr/>
          <p:nvPr/>
        </p:nvCxnSpPr>
        <p:spPr>
          <a:xfrm rot="10800000">
            <a:off x="2037900" y="2749525"/>
            <a:ext cx="7200" cy="280500"/>
          </a:xfrm>
          <a:prstGeom prst="straightConnector1">
            <a:avLst/>
          </a:prstGeom>
          <a:noFill/>
          <a:ln cap="flat" cmpd="sng" w="9525">
            <a:solidFill>
              <a:schemeClr val="dk2"/>
            </a:solidFill>
            <a:prstDash val="solid"/>
            <a:round/>
            <a:headEnd len="med" w="med" type="none"/>
            <a:tailEnd len="med" w="med" type="triangle"/>
          </a:ln>
        </p:spPr>
      </p:cxnSp>
      <p:cxnSp>
        <p:nvCxnSpPr>
          <p:cNvPr id="590" name="Google Shape;590;p39"/>
          <p:cNvCxnSpPr/>
          <p:nvPr/>
        </p:nvCxnSpPr>
        <p:spPr>
          <a:xfrm rot="10800000">
            <a:off x="1340450" y="2749525"/>
            <a:ext cx="7200" cy="280500"/>
          </a:xfrm>
          <a:prstGeom prst="straightConnector1">
            <a:avLst/>
          </a:prstGeom>
          <a:noFill/>
          <a:ln cap="flat" cmpd="sng" w="9525">
            <a:solidFill>
              <a:schemeClr val="dk2"/>
            </a:solidFill>
            <a:prstDash val="solid"/>
            <a:round/>
            <a:headEnd len="med" w="med" type="none"/>
            <a:tailEnd len="med" w="med" type="triangle"/>
          </a:ln>
        </p:spPr>
      </p:cxnSp>
      <p:cxnSp>
        <p:nvCxnSpPr>
          <p:cNvPr id="591" name="Google Shape;591;p39"/>
          <p:cNvCxnSpPr/>
          <p:nvPr/>
        </p:nvCxnSpPr>
        <p:spPr>
          <a:xfrm rot="10800000">
            <a:off x="3047200" y="2749525"/>
            <a:ext cx="7200" cy="280500"/>
          </a:xfrm>
          <a:prstGeom prst="straightConnector1">
            <a:avLst/>
          </a:prstGeom>
          <a:noFill/>
          <a:ln cap="flat" cmpd="sng" w="9525">
            <a:solidFill>
              <a:schemeClr val="dk2"/>
            </a:solidFill>
            <a:prstDash val="solid"/>
            <a:round/>
            <a:headEnd len="med" w="med" type="none"/>
            <a:tailEnd len="med" w="med" type="triangle"/>
          </a:ln>
        </p:spPr>
      </p:cxnSp>
      <p:sp>
        <p:nvSpPr>
          <p:cNvPr id="592" name="Google Shape;592;p39"/>
          <p:cNvSpPr txBox="1"/>
          <p:nvPr/>
        </p:nvSpPr>
        <p:spPr>
          <a:xfrm>
            <a:off x="1080650" y="2984075"/>
            <a:ext cx="52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solidFill>
                  <a:srgbClr val="FF0000"/>
                </a:solidFill>
                <a:latin typeface="Lato"/>
                <a:ea typeface="Lato"/>
                <a:cs typeface="Lato"/>
                <a:sym typeface="Lato"/>
              </a:rPr>
              <a:t>R</a:t>
            </a:r>
            <a:endParaRPr>
              <a:solidFill>
                <a:srgbClr val="FF0000"/>
              </a:solidFill>
              <a:latin typeface="Lato"/>
              <a:ea typeface="Lato"/>
              <a:cs typeface="Lato"/>
              <a:sym typeface="Lato"/>
            </a:endParaRPr>
          </a:p>
        </p:txBody>
      </p:sp>
      <p:sp>
        <p:nvSpPr>
          <p:cNvPr id="593" name="Google Shape;593;p39"/>
          <p:cNvSpPr txBox="1"/>
          <p:nvPr/>
        </p:nvSpPr>
        <p:spPr>
          <a:xfrm>
            <a:off x="1778100" y="2984075"/>
            <a:ext cx="6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1"/>
                </a:solidFill>
                <a:latin typeface="Lato"/>
                <a:ea typeface="Lato"/>
                <a:cs typeface="Lato"/>
                <a:sym typeface="Lato"/>
              </a:rPr>
              <a:t>R/W</a:t>
            </a:r>
            <a:endParaRPr>
              <a:solidFill>
                <a:schemeClr val="dk1"/>
              </a:solidFill>
              <a:latin typeface="Lato"/>
              <a:ea typeface="Lato"/>
              <a:cs typeface="Lato"/>
              <a:sym typeface="Lato"/>
            </a:endParaRPr>
          </a:p>
        </p:txBody>
      </p:sp>
      <p:sp>
        <p:nvSpPr>
          <p:cNvPr id="594" name="Google Shape;594;p39"/>
          <p:cNvSpPr txBox="1"/>
          <p:nvPr/>
        </p:nvSpPr>
        <p:spPr>
          <a:xfrm>
            <a:off x="2787400" y="2984075"/>
            <a:ext cx="52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solidFill>
                  <a:srgbClr val="FF0000"/>
                </a:solidFill>
                <a:latin typeface="Lato"/>
                <a:ea typeface="Lato"/>
                <a:cs typeface="Lato"/>
                <a:sym typeface="Lato"/>
              </a:rPr>
              <a:t>R</a:t>
            </a:r>
            <a:endParaRPr>
              <a:solidFill>
                <a:srgbClr val="FF0000"/>
              </a:solidFill>
              <a:latin typeface="Lato"/>
              <a:ea typeface="Lato"/>
              <a:cs typeface="Lato"/>
              <a:sym typeface="Lato"/>
            </a:endParaRPr>
          </a:p>
        </p:txBody>
      </p:sp>
      <p:sp>
        <p:nvSpPr>
          <p:cNvPr id="595" name="Google Shape;595;p39"/>
          <p:cNvSpPr/>
          <p:nvPr/>
        </p:nvSpPr>
        <p:spPr>
          <a:xfrm>
            <a:off x="622400" y="3804825"/>
            <a:ext cx="1443300" cy="315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9"/>
          <p:cNvSpPr/>
          <p:nvPr/>
        </p:nvSpPr>
        <p:spPr>
          <a:xfrm>
            <a:off x="2065700" y="3804825"/>
            <a:ext cx="1443300" cy="315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9"/>
          <p:cNvSpPr/>
          <p:nvPr/>
        </p:nvSpPr>
        <p:spPr>
          <a:xfrm>
            <a:off x="3509000" y="3804825"/>
            <a:ext cx="1443300" cy="315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9"/>
          <p:cNvSpPr/>
          <p:nvPr/>
        </p:nvSpPr>
        <p:spPr>
          <a:xfrm>
            <a:off x="4952300" y="3804825"/>
            <a:ext cx="1443300" cy="315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 name="Google Shape;599;p39"/>
          <p:cNvCxnSpPr/>
          <p:nvPr/>
        </p:nvCxnSpPr>
        <p:spPr>
          <a:xfrm rot="10800000">
            <a:off x="622350" y="4120525"/>
            <a:ext cx="6900" cy="304800"/>
          </a:xfrm>
          <a:prstGeom prst="straightConnector1">
            <a:avLst/>
          </a:prstGeom>
          <a:noFill/>
          <a:ln cap="flat" cmpd="sng" w="9525">
            <a:solidFill>
              <a:schemeClr val="dk2"/>
            </a:solidFill>
            <a:prstDash val="solid"/>
            <a:round/>
            <a:headEnd len="med" w="med" type="none"/>
            <a:tailEnd len="med" w="med" type="triangle"/>
          </a:ln>
        </p:spPr>
      </p:cxnSp>
      <p:cxnSp>
        <p:nvCxnSpPr>
          <p:cNvPr id="600" name="Google Shape;600;p39"/>
          <p:cNvCxnSpPr/>
          <p:nvPr/>
        </p:nvCxnSpPr>
        <p:spPr>
          <a:xfrm rot="10800000">
            <a:off x="2065700" y="4120525"/>
            <a:ext cx="6900" cy="304800"/>
          </a:xfrm>
          <a:prstGeom prst="straightConnector1">
            <a:avLst/>
          </a:prstGeom>
          <a:noFill/>
          <a:ln cap="flat" cmpd="sng" w="9525">
            <a:solidFill>
              <a:schemeClr val="dk2"/>
            </a:solidFill>
            <a:prstDash val="solid"/>
            <a:round/>
            <a:headEnd len="med" w="med" type="none"/>
            <a:tailEnd len="med" w="med" type="triangle"/>
          </a:ln>
        </p:spPr>
      </p:cxnSp>
      <p:cxnSp>
        <p:nvCxnSpPr>
          <p:cNvPr id="601" name="Google Shape;601;p39"/>
          <p:cNvCxnSpPr/>
          <p:nvPr/>
        </p:nvCxnSpPr>
        <p:spPr>
          <a:xfrm rot="10800000">
            <a:off x="3509050" y="4120525"/>
            <a:ext cx="6900" cy="304800"/>
          </a:xfrm>
          <a:prstGeom prst="straightConnector1">
            <a:avLst/>
          </a:prstGeom>
          <a:noFill/>
          <a:ln cap="flat" cmpd="sng" w="9525">
            <a:solidFill>
              <a:schemeClr val="dk2"/>
            </a:solidFill>
            <a:prstDash val="solid"/>
            <a:round/>
            <a:headEnd len="med" w="med" type="none"/>
            <a:tailEnd len="med" w="med" type="triangle"/>
          </a:ln>
        </p:spPr>
      </p:cxnSp>
      <p:cxnSp>
        <p:nvCxnSpPr>
          <p:cNvPr id="602" name="Google Shape;602;p39"/>
          <p:cNvCxnSpPr/>
          <p:nvPr/>
        </p:nvCxnSpPr>
        <p:spPr>
          <a:xfrm rot="10800000">
            <a:off x="4952400" y="4120525"/>
            <a:ext cx="6900" cy="304800"/>
          </a:xfrm>
          <a:prstGeom prst="straightConnector1">
            <a:avLst/>
          </a:prstGeom>
          <a:noFill/>
          <a:ln cap="flat" cmpd="sng" w="9525">
            <a:solidFill>
              <a:schemeClr val="dk2"/>
            </a:solidFill>
            <a:prstDash val="solid"/>
            <a:round/>
            <a:headEnd len="med" w="med" type="none"/>
            <a:tailEnd len="med" w="med" type="triangle"/>
          </a:ln>
        </p:spPr>
      </p:cxnSp>
      <p:sp>
        <p:nvSpPr>
          <p:cNvPr id="603" name="Google Shape;603;p39"/>
          <p:cNvSpPr txBox="1"/>
          <p:nvPr/>
        </p:nvSpPr>
        <p:spPr>
          <a:xfrm>
            <a:off x="362400" y="4425325"/>
            <a:ext cx="52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1"/>
                </a:solidFill>
                <a:latin typeface="Lato"/>
                <a:ea typeface="Lato"/>
                <a:cs typeface="Lato"/>
                <a:sym typeface="Lato"/>
              </a:rPr>
              <a:t>Yes</a:t>
            </a:r>
            <a:endParaRPr>
              <a:solidFill>
                <a:schemeClr val="dk1"/>
              </a:solidFill>
              <a:latin typeface="Lato"/>
              <a:ea typeface="Lato"/>
              <a:cs typeface="Lato"/>
              <a:sym typeface="Lato"/>
            </a:endParaRPr>
          </a:p>
        </p:txBody>
      </p:sp>
      <p:sp>
        <p:nvSpPr>
          <p:cNvPr id="604" name="Google Shape;604;p39"/>
          <p:cNvSpPr txBox="1"/>
          <p:nvPr/>
        </p:nvSpPr>
        <p:spPr>
          <a:xfrm>
            <a:off x="1805750" y="4425325"/>
            <a:ext cx="52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1"/>
                </a:solidFill>
                <a:latin typeface="Lato"/>
                <a:ea typeface="Lato"/>
                <a:cs typeface="Lato"/>
                <a:sym typeface="Lato"/>
              </a:rPr>
              <a:t>Yes</a:t>
            </a:r>
            <a:endParaRPr>
              <a:solidFill>
                <a:schemeClr val="dk1"/>
              </a:solidFill>
              <a:latin typeface="Lato"/>
              <a:ea typeface="Lato"/>
              <a:cs typeface="Lato"/>
              <a:sym typeface="Lato"/>
            </a:endParaRPr>
          </a:p>
        </p:txBody>
      </p:sp>
      <p:sp>
        <p:nvSpPr>
          <p:cNvPr id="605" name="Google Shape;605;p39"/>
          <p:cNvSpPr txBox="1"/>
          <p:nvPr/>
        </p:nvSpPr>
        <p:spPr>
          <a:xfrm>
            <a:off x="3249100" y="4425325"/>
            <a:ext cx="52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1"/>
                </a:solidFill>
                <a:latin typeface="Lato"/>
                <a:ea typeface="Lato"/>
                <a:cs typeface="Lato"/>
                <a:sym typeface="Lato"/>
              </a:rPr>
              <a:t>Yes</a:t>
            </a:r>
            <a:endParaRPr>
              <a:solidFill>
                <a:schemeClr val="dk1"/>
              </a:solidFill>
              <a:latin typeface="Lato"/>
              <a:ea typeface="Lato"/>
              <a:cs typeface="Lato"/>
              <a:sym typeface="Lato"/>
            </a:endParaRPr>
          </a:p>
        </p:txBody>
      </p:sp>
      <p:sp>
        <p:nvSpPr>
          <p:cNvPr id="606" name="Google Shape;606;p39"/>
          <p:cNvSpPr txBox="1"/>
          <p:nvPr/>
        </p:nvSpPr>
        <p:spPr>
          <a:xfrm>
            <a:off x="4692450" y="4425325"/>
            <a:ext cx="52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1"/>
                </a:solidFill>
                <a:latin typeface="Lato"/>
                <a:ea typeface="Lato"/>
                <a:cs typeface="Lato"/>
                <a:sym typeface="Lato"/>
              </a:rPr>
              <a:t>Yes</a:t>
            </a:r>
            <a:endParaRPr>
              <a:solidFill>
                <a:schemeClr val="dk1"/>
              </a:solidFill>
              <a:latin typeface="Lato"/>
              <a:ea typeface="Lato"/>
              <a:cs typeface="Lato"/>
              <a:sym typeface="Lato"/>
            </a:endParaRPr>
          </a:p>
        </p:txBody>
      </p:sp>
      <p:cxnSp>
        <p:nvCxnSpPr>
          <p:cNvPr id="607" name="Google Shape;607;p39"/>
          <p:cNvCxnSpPr>
            <a:stCxn id="585" idx="1"/>
            <a:endCxn id="588" idx="1"/>
          </p:cNvCxnSpPr>
          <p:nvPr/>
        </p:nvCxnSpPr>
        <p:spPr>
          <a:xfrm>
            <a:off x="622400" y="2586050"/>
            <a:ext cx="1443300" cy="600"/>
          </a:xfrm>
          <a:prstGeom prst="straightConnector1">
            <a:avLst/>
          </a:prstGeom>
          <a:noFill/>
          <a:ln cap="flat" cmpd="sng" w="9525">
            <a:solidFill>
              <a:schemeClr val="dk2"/>
            </a:solidFill>
            <a:prstDash val="solid"/>
            <a:round/>
            <a:headEnd len="med" w="med" type="none"/>
            <a:tailEnd len="med" w="med" type="triangle"/>
          </a:ln>
        </p:spPr>
      </p:cxnSp>
      <p:cxnSp>
        <p:nvCxnSpPr>
          <p:cNvPr id="608" name="Google Shape;608;p39"/>
          <p:cNvCxnSpPr>
            <a:stCxn id="595" idx="1"/>
            <a:endCxn id="596" idx="1"/>
          </p:cNvCxnSpPr>
          <p:nvPr/>
        </p:nvCxnSpPr>
        <p:spPr>
          <a:xfrm>
            <a:off x="622400" y="3962775"/>
            <a:ext cx="1443300" cy="0"/>
          </a:xfrm>
          <a:prstGeom prst="straightConnector1">
            <a:avLst/>
          </a:prstGeom>
          <a:noFill/>
          <a:ln cap="flat" cmpd="sng" w="9525">
            <a:solidFill>
              <a:schemeClr val="dk2"/>
            </a:solidFill>
            <a:prstDash val="solid"/>
            <a:round/>
            <a:headEnd len="med" w="med" type="none"/>
            <a:tailEnd len="med" w="med" type="triangle"/>
          </a:ln>
        </p:spPr>
      </p:cxnSp>
      <p:cxnSp>
        <p:nvCxnSpPr>
          <p:cNvPr id="609" name="Google Shape;609;p39"/>
          <p:cNvCxnSpPr>
            <a:stCxn id="596" idx="1"/>
            <a:endCxn id="597" idx="1"/>
          </p:cNvCxnSpPr>
          <p:nvPr/>
        </p:nvCxnSpPr>
        <p:spPr>
          <a:xfrm>
            <a:off x="2065700" y="3962775"/>
            <a:ext cx="1443300" cy="0"/>
          </a:xfrm>
          <a:prstGeom prst="straightConnector1">
            <a:avLst/>
          </a:prstGeom>
          <a:noFill/>
          <a:ln cap="flat" cmpd="sng" w="9525">
            <a:solidFill>
              <a:schemeClr val="dk2"/>
            </a:solidFill>
            <a:prstDash val="solid"/>
            <a:round/>
            <a:headEnd len="med" w="med" type="none"/>
            <a:tailEnd len="med" w="med" type="triangle"/>
          </a:ln>
        </p:spPr>
      </p:cxnSp>
      <p:cxnSp>
        <p:nvCxnSpPr>
          <p:cNvPr id="610" name="Google Shape;610;p39"/>
          <p:cNvCxnSpPr>
            <a:stCxn id="597" idx="1"/>
            <a:endCxn id="598" idx="1"/>
          </p:cNvCxnSpPr>
          <p:nvPr/>
        </p:nvCxnSpPr>
        <p:spPr>
          <a:xfrm>
            <a:off x="3509000" y="3962775"/>
            <a:ext cx="1443300" cy="0"/>
          </a:xfrm>
          <a:prstGeom prst="straightConnector1">
            <a:avLst/>
          </a:prstGeom>
          <a:noFill/>
          <a:ln cap="flat" cmpd="sng" w="9525">
            <a:solidFill>
              <a:schemeClr val="dk2"/>
            </a:solidFill>
            <a:prstDash val="solid"/>
            <a:round/>
            <a:headEnd len="med" w="med" type="none"/>
            <a:tailEnd len="med" w="med" type="triangle"/>
          </a:ln>
        </p:spPr>
      </p:cxnSp>
      <p:cxnSp>
        <p:nvCxnSpPr>
          <p:cNvPr id="611" name="Google Shape;611;p39"/>
          <p:cNvCxnSpPr>
            <a:stCxn id="598" idx="1"/>
          </p:cNvCxnSpPr>
          <p:nvPr/>
        </p:nvCxnSpPr>
        <p:spPr>
          <a:xfrm>
            <a:off x="4952300" y="3962775"/>
            <a:ext cx="1443300" cy="0"/>
          </a:xfrm>
          <a:prstGeom prst="straightConnector1">
            <a:avLst/>
          </a:prstGeom>
          <a:noFill/>
          <a:ln cap="flat" cmpd="sng" w="9525">
            <a:solidFill>
              <a:schemeClr val="dk2"/>
            </a:solidFill>
            <a:prstDash val="solid"/>
            <a:round/>
            <a:headEnd len="med" w="med" type="none"/>
            <a:tailEnd len="med" w="med" type="triangle"/>
          </a:ln>
        </p:spPr>
      </p:cxnSp>
      <p:sp>
        <p:nvSpPr>
          <p:cNvPr id="612" name="Google Shape;612;p39"/>
          <p:cNvSpPr txBox="1"/>
          <p:nvPr/>
        </p:nvSpPr>
        <p:spPr>
          <a:xfrm>
            <a:off x="5225575" y="2441800"/>
            <a:ext cx="251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←—------------------ 1 zone</a:t>
            </a:r>
            <a:endParaRPr>
              <a:latin typeface="Lato"/>
              <a:ea typeface="Lato"/>
              <a:cs typeface="Lato"/>
              <a:sym typeface="Lato"/>
            </a:endParaRPr>
          </a:p>
        </p:txBody>
      </p:sp>
      <p:sp>
        <p:nvSpPr>
          <p:cNvPr id="613" name="Google Shape;613;p39"/>
          <p:cNvSpPr txBox="1"/>
          <p:nvPr/>
        </p:nvSpPr>
        <p:spPr>
          <a:xfrm>
            <a:off x="6609150" y="3762675"/>
            <a:ext cx="14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&lt;-N zones</a:t>
            </a:r>
            <a:endParaRPr>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40"/>
          <p:cNvSpPr txBox="1"/>
          <p:nvPr>
            <p:ph type="title"/>
          </p:nvPr>
        </p:nvSpPr>
        <p:spPr>
          <a:xfrm>
            <a:off x="783925" y="1269975"/>
            <a:ext cx="3710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solidFill>
                  <a:srgbClr val="FF0000"/>
                </a:solidFill>
              </a:rPr>
              <a:t>G</a:t>
            </a:r>
            <a:r>
              <a:rPr lang="nl"/>
              <a:t>arbage </a:t>
            </a:r>
            <a:r>
              <a:rPr lang="nl">
                <a:solidFill>
                  <a:srgbClr val="FF0000"/>
                </a:solidFill>
              </a:rPr>
              <a:t>C</a:t>
            </a:r>
            <a:r>
              <a:rPr lang="nl"/>
              <a:t>ollection</a:t>
            </a:r>
            <a:endParaRPr/>
          </a:p>
        </p:txBody>
      </p:sp>
      <p:sp>
        <p:nvSpPr>
          <p:cNvPr id="619" name="Google Shape;619;p40"/>
          <p:cNvSpPr txBox="1"/>
          <p:nvPr>
            <p:ph idx="1" type="body"/>
          </p:nvPr>
        </p:nvSpPr>
        <p:spPr>
          <a:xfrm>
            <a:off x="197200" y="1727100"/>
            <a:ext cx="5616300" cy="34164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nl"/>
              <a:t>Used by the </a:t>
            </a:r>
            <a:r>
              <a:rPr b="1" lang="nl"/>
              <a:t>Flash Translation Layer (FTL) </a:t>
            </a:r>
            <a:r>
              <a:rPr lang="nl"/>
              <a:t>to support overwrites…</a:t>
            </a:r>
            <a:endParaRPr/>
          </a:p>
          <a:p>
            <a:pPr indent="-311150" lvl="0" marL="457200" rtl="0" algn="l">
              <a:spcBef>
                <a:spcPts val="0"/>
              </a:spcBef>
              <a:spcAft>
                <a:spcPts val="0"/>
              </a:spcAft>
              <a:buSzPts val="1300"/>
              <a:buChar char="●"/>
            </a:pPr>
            <a:r>
              <a:rPr lang="nl"/>
              <a:t>Process of managing “garbage”</a:t>
            </a:r>
            <a:endParaRPr/>
          </a:p>
          <a:p>
            <a:pPr indent="-311150" lvl="0" marL="457200" rtl="0" algn="l">
              <a:spcBef>
                <a:spcPts val="0"/>
              </a:spcBef>
              <a:spcAft>
                <a:spcPts val="0"/>
              </a:spcAft>
              <a:buSzPts val="1300"/>
              <a:buChar char="●"/>
            </a:pPr>
            <a:r>
              <a:rPr lang="nl"/>
              <a:t>Removing stale data</a:t>
            </a:r>
            <a:endParaRPr/>
          </a:p>
          <a:p>
            <a:pPr indent="-311150" lvl="0" marL="457200" rtl="0" algn="l">
              <a:spcBef>
                <a:spcPts val="0"/>
              </a:spcBef>
              <a:spcAft>
                <a:spcPts val="0"/>
              </a:spcAft>
              <a:buSzPts val="1300"/>
              <a:buChar char="●"/>
            </a:pPr>
            <a:r>
              <a:rPr lang="nl"/>
              <a:t>Moving data to new locations</a:t>
            </a:r>
            <a:endParaRPr/>
          </a:p>
          <a:p>
            <a:pPr indent="0" lvl="0" marL="0" rtl="0" algn="l">
              <a:spcBef>
                <a:spcPts val="1200"/>
              </a:spcBef>
              <a:spcAft>
                <a:spcPts val="0"/>
              </a:spcAft>
              <a:buNone/>
            </a:pPr>
            <a:r>
              <a:rPr lang="nl"/>
              <a:t>The issue:</a:t>
            </a:r>
            <a:endParaRPr/>
          </a:p>
          <a:p>
            <a:pPr indent="-311150" lvl="0" marL="457200" rtl="0" algn="l">
              <a:spcBef>
                <a:spcPts val="1200"/>
              </a:spcBef>
              <a:spcAft>
                <a:spcPts val="0"/>
              </a:spcAft>
              <a:buSzPts val="1300"/>
              <a:buChar char="●"/>
            </a:pPr>
            <a:r>
              <a:rPr lang="nl"/>
              <a:t>Write Amplification!</a:t>
            </a:r>
            <a:endParaRPr/>
          </a:p>
          <a:p>
            <a:pPr indent="-298450" lvl="1" marL="914400" rtl="0" algn="l">
              <a:spcBef>
                <a:spcPts val="0"/>
              </a:spcBef>
              <a:spcAft>
                <a:spcPts val="0"/>
              </a:spcAft>
              <a:buSzPts val="1100"/>
              <a:buChar char="○"/>
            </a:pPr>
            <a:r>
              <a:rPr lang="nl"/>
              <a:t>Writing more physical data than logically requested</a:t>
            </a:r>
            <a:endParaRPr/>
          </a:p>
          <a:p>
            <a:pPr indent="-298450" lvl="1" marL="914400" rtl="0" algn="l">
              <a:spcBef>
                <a:spcPts val="0"/>
              </a:spcBef>
              <a:spcAft>
                <a:spcPts val="0"/>
              </a:spcAft>
              <a:buSzPts val="1100"/>
              <a:buChar char="○"/>
            </a:pPr>
            <a:r>
              <a:rPr lang="nl"/>
              <a:t>Remember last example…</a:t>
            </a:r>
            <a:endParaRPr/>
          </a:p>
          <a:p>
            <a:pPr indent="-311150" lvl="0" marL="457200" rtl="0" algn="l">
              <a:spcBef>
                <a:spcPts val="0"/>
              </a:spcBef>
              <a:spcAft>
                <a:spcPts val="0"/>
              </a:spcAft>
              <a:buSzPts val="1300"/>
              <a:buChar char="●"/>
            </a:pPr>
            <a:r>
              <a:rPr lang="nl"/>
              <a:t>Consumes I/O, CPU and memory</a:t>
            </a:r>
            <a:endParaRPr/>
          </a:p>
          <a:p>
            <a:pPr indent="-298450" lvl="1" marL="914400" rtl="0" algn="l">
              <a:spcBef>
                <a:spcPts val="0"/>
              </a:spcBef>
              <a:spcAft>
                <a:spcPts val="0"/>
              </a:spcAft>
              <a:buSzPts val="1100"/>
              <a:buChar char="○"/>
            </a:pPr>
            <a:r>
              <a:rPr lang="nl"/>
              <a:t>typically by a few background threads</a:t>
            </a:r>
            <a:endParaRPr/>
          </a:p>
          <a:p>
            <a:pPr indent="-311150" lvl="0" marL="457200" rtl="0" algn="l">
              <a:spcBef>
                <a:spcPts val="0"/>
              </a:spcBef>
              <a:spcAft>
                <a:spcPts val="0"/>
              </a:spcAft>
              <a:buSzPts val="1300"/>
              <a:buChar char="●"/>
            </a:pPr>
            <a:r>
              <a:rPr lang="nl"/>
              <a:t>Hampers latency of clients</a:t>
            </a:r>
            <a:endParaRPr/>
          </a:p>
          <a:p>
            <a:pPr indent="-298450" lvl="1" marL="914400" rtl="0" algn="l">
              <a:spcBef>
                <a:spcPts val="0"/>
              </a:spcBef>
              <a:spcAft>
                <a:spcPts val="0"/>
              </a:spcAft>
              <a:buSzPts val="1100"/>
              <a:buChar char="○"/>
            </a:pPr>
            <a:r>
              <a:rPr lang="nl"/>
              <a:t>Contention issue</a:t>
            </a:r>
            <a:endParaRPr/>
          </a:p>
          <a:p>
            <a:pPr indent="0" lvl="0" marL="0" rtl="0" algn="l">
              <a:spcBef>
                <a:spcPts val="1200"/>
              </a:spcBef>
              <a:spcAft>
                <a:spcPts val="1200"/>
              </a:spcAft>
              <a:buNone/>
            </a:pPr>
            <a:r>
              <a:t/>
            </a:r>
            <a:endParaRPr/>
          </a:p>
        </p:txBody>
      </p:sp>
      <p:sp>
        <p:nvSpPr>
          <p:cNvPr id="620" name="Google Shape;620;p40"/>
          <p:cNvSpPr/>
          <p:nvPr/>
        </p:nvSpPr>
        <p:spPr>
          <a:xfrm>
            <a:off x="6315725" y="1915775"/>
            <a:ext cx="1295700" cy="1452000"/>
          </a:xfrm>
          <a:prstGeom prst="can">
            <a:avLst>
              <a:gd fmla="val 25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0"/>
          <p:cNvSpPr/>
          <p:nvPr/>
        </p:nvSpPr>
        <p:spPr>
          <a:xfrm>
            <a:off x="6315725" y="1269975"/>
            <a:ext cx="538800" cy="5100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2" name="Google Shape;622;p40"/>
          <p:cNvPicPr preferRelativeResize="0"/>
          <p:nvPr/>
        </p:nvPicPr>
        <p:blipFill>
          <a:blip r:embed="rId3">
            <a:alphaModFix/>
          </a:blip>
          <a:stretch>
            <a:fillRect/>
          </a:stretch>
        </p:blipFill>
        <p:spPr>
          <a:xfrm>
            <a:off x="7265975" y="3619400"/>
            <a:ext cx="1020800" cy="721724"/>
          </a:xfrm>
          <a:prstGeom prst="rect">
            <a:avLst/>
          </a:prstGeom>
          <a:noFill/>
          <a:ln>
            <a:noFill/>
          </a:ln>
        </p:spPr>
      </p:pic>
      <p:sp>
        <p:nvSpPr>
          <p:cNvPr id="623" name="Google Shape;623;p40"/>
          <p:cNvSpPr/>
          <p:nvPr/>
        </p:nvSpPr>
        <p:spPr>
          <a:xfrm>
            <a:off x="7072425" y="1269975"/>
            <a:ext cx="538800" cy="5100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0"/>
          <p:cNvSpPr/>
          <p:nvPr/>
        </p:nvSpPr>
        <p:spPr>
          <a:xfrm>
            <a:off x="6694075" y="896238"/>
            <a:ext cx="538800" cy="5100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5" name="Google Shape;625;p40"/>
          <p:cNvPicPr preferRelativeResize="0"/>
          <p:nvPr/>
        </p:nvPicPr>
        <p:blipFill>
          <a:blip r:embed="rId3">
            <a:alphaModFix/>
          </a:blip>
          <a:stretch>
            <a:fillRect/>
          </a:stretch>
        </p:blipFill>
        <p:spPr>
          <a:xfrm>
            <a:off x="5620150" y="3619400"/>
            <a:ext cx="1020800" cy="721724"/>
          </a:xfrm>
          <a:prstGeom prst="rect">
            <a:avLst/>
          </a:prstGeom>
          <a:noFill/>
          <a:ln>
            <a:noFill/>
          </a:ln>
        </p:spPr>
      </p:pic>
      <p:pic>
        <p:nvPicPr>
          <p:cNvPr id="626" name="Google Shape;626;p40"/>
          <p:cNvPicPr preferRelativeResize="0"/>
          <p:nvPr/>
        </p:nvPicPr>
        <p:blipFill>
          <a:blip r:embed="rId3">
            <a:alphaModFix/>
          </a:blip>
          <a:stretch>
            <a:fillRect/>
          </a:stretch>
        </p:blipFill>
        <p:spPr>
          <a:xfrm>
            <a:off x="6462925" y="3993263"/>
            <a:ext cx="1020800" cy="721724"/>
          </a:xfrm>
          <a:prstGeom prst="rect">
            <a:avLst/>
          </a:prstGeom>
          <a:noFill/>
          <a:ln>
            <a:noFill/>
          </a:ln>
        </p:spPr>
      </p:pic>
      <p:sp>
        <p:nvSpPr>
          <p:cNvPr id="627" name="Google Shape;627;p40"/>
          <p:cNvSpPr txBox="1"/>
          <p:nvPr/>
        </p:nvSpPr>
        <p:spPr>
          <a:xfrm>
            <a:off x="6240275" y="2432438"/>
            <a:ext cx="1466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solidFill>
                  <a:schemeClr val="dk2"/>
                </a:solidFill>
              </a:rPr>
              <a:t>Key-value </a:t>
            </a:r>
            <a:endParaRPr>
              <a:solidFill>
                <a:schemeClr val="dk2"/>
              </a:solidFill>
            </a:endParaRPr>
          </a:p>
          <a:p>
            <a:pPr indent="0" lvl="0" marL="0" rtl="0" algn="ctr">
              <a:spcBef>
                <a:spcPts val="0"/>
              </a:spcBef>
              <a:spcAft>
                <a:spcPts val="0"/>
              </a:spcAft>
              <a:buNone/>
            </a:pPr>
            <a:r>
              <a:rPr lang="nl">
                <a:solidFill>
                  <a:schemeClr val="dk2"/>
                </a:solidFill>
              </a:rPr>
              <a:t>store</a:t>
            </a:r>
            <a:endParaRPr>
              <a:solidFill>
                <a:schemeClr val="dk2"/>
              </a:solidFill>
            </a:endParaRPr>
          </a:p>
        </p:txBody>
      </p:sp>
      <p:cxnSp>
        <p:nvCxnSpPr>
          <p:cNvPr id="628" name="Google Shape;628;p40"/>
          <p:cNvCxnSpPr>
            <a:stCxn id="624" idx="4"/>
            <a:endCxn id="620" idx="1"/>
          </p:cNvCxnSpPr>
          <p:nvPr/>
        </p:nvCxnSpPr>
        <p:spPr>
          <a:xfrm>
            <a:off x="6963475" y="1406238"/>
            <a:ext cx="0" cy="509400"/>
          </a:xfrm>
          <a:prstGeom prst="straightConnector1">
            <a:avLst/>
          </a:prstGeom>
          <a:noFill/>
          <a:ln cap="flat" cmpd="sng" w="9525">
            <a:solidFill>
              <a:schemeClr val="dk2"/>
            </a:solidFill>
            <a:prstDash val="solid"/>
            <a:round/>
            <a:headEnd len="med" w="med" type="stealth"/>
            <a:tailEnd len="med" w="med" type="stealth"/>
          </a:ln>
        </p:spPr>
      </p:cxnSp>
      <p:cxnSp>
        <p:nvCxnSpPr>
          <p:cNvPr id="629" name="Google Shape;629;p40"/>
          <p:cNvCxnSpPr>
            <a:stCxn id="626" idx="0"/>
            <a:endCxn id="620" idx="3"/>
          </p:cNvCxnSpPr>
          <p:nvPr/>
        </p:nvCxnSpPr>
        <p:spPr>
          <a:xfrm rot="10800000">
            <a:off x="6963425" y="3367763"/>
            <a:ext cx="9900" cy="625500"/>
          </a:xfrm>
          <a:prstGeom prst="straightConnector1">
            <a:avLst/>
          </a:prstGeom>
          <a:noFill/>
          <a:ln cap="flat" cmpd="sng" w="9525">
            <a:solidFill>
              <a:schemeClr val="dk2"/>
            </a:solidFill>
            <a:prstDash val="solid"/>
            <a:round/>
            <a:headEnd len="med" w="med" type="stealth"/>
            <a:tailEnd len="med" w="med" type="stealth"/>
          </a:ln>
        </p:spPr>
      </p:cxnSp>
      <p:sp>
        <p:nvSpPr>
          <p:cNvPr id="630" name="Google Shape;630;p40"/>
          <p:cNvSpPr txBox="1"/>
          <p:nvPr/>
        </p:nvSpPr>
        <p:spPr>
          <a:xfrm>
            <a:off x="6585125" y="536975"/>
            <a:ext cx="7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Clients</a:t>
            </a:r>
            <a:endParaRPr>
              <a:solidFill>
                <a:schemeClr val="dk2"/>
              </a:solidFill>
            </a:endParaRPr>
          </a:p>
        </p:txBody>
      </p:sp>
      <p:sp>
        <p:nvSpPr>
          <p:cNvPr id="631" name="Google Shape;631;p40"/>
          <p:cNvSpPr txBox="1"/>
          <p:nvPr/>
        </p:nvSpPr>
        <p:spPr>
          <a:xfrm>
            <a:off x="6251975" y="4743300"/>
            <a:ext cx="144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solidFill>
                  <a:schemeClr val="dk2"/>
                </a:solidFill>
              </a:rPr>
              <a:t>GC threads</a:t>
            </a:r>
            <a:endParaRPr>
              <a:solidFill>
                <a:schemeClr val="dk2"/>
              </a:solidFill>
            </a:endParaRPr>
          </a:p>
        </p:txBody>
      </p:sp>
      <p:pic>
        <p:nvPicPr>
          <p:cNvPr id="632" name="Google Shape;632;p40"/>
          <p:cNvPicPr preferRelativeResize="0"/>
          <p:nvPr/>
        </p:nvPicPr>
        <p:blipFill>
          <a:blip r:embed="rId4">
            <a:alphaModFix/>
          </a:blip>
          <a:stretch>
            <a:fillRect/>
          </a:stretch>
        </p:blipFill>
        <p:spPr>
          <a:xfrm>
            <a:off x="8080475" y="2234625"/>
            <a:ext cx="1011251" cy="1011251"/>
          </a:xfrm>
          <a:prstGeom prst="rect">
            <a:avLst/>
          </a:prstGeom>
          <a:noFill/>
          <a:ln>
            <a:noFill/>
          </a:ln>
        </p:spPr>
      </p:pic>
      <p:cxnSp>
        <p:nvCxnSpPr>
          <p:cNvPr id="633" name="Google Shape;633;p40"/>
          <p:cNvCxnSpPr>
            <a:stCxn id="627" idx="3"/>
            <a:endCxn id="632" idx="1"/>
          </p:cNvCxnSpPr>
          <p:nvPr/>
        </p:nvCxnSpPr>
        <p:spPr>
          <a:xfrm>
            <a:off x="7706375" y="2740238"/>
            <a:ext cx="374100" cy="0"/>
          </a:xfrm>
          <a:prstGeom prst="straightConnector1">
            <a:avLst/>
          </a:prstGeom>
          <a:noFill/>
          <a:ln cap="flat" cmpd="sng" w="9525">
            <a:solidFill>
              <a:schemeClr val="dk2"/>
            </a:solidFill>
            <a:prstDash val="solid"/>
            <a:round/>
            <a:headEnd len="med" w="med" type="stealth"/>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Yet the current situation…</a:t>
            </a:r>
            <a:endParaRPr/>
          </a:p>
        </p:txBody>
      </p:sp>
      <p:sp>
        <p:nvSpPr>
          <p:cNvPr id="639" name="Google Shape;639;p41"/>
          <p:cNvSpPr txBox="1"/>
          <p:nvPr>
            <p:ph idx="1" type="body"/>
          </p:nvPr>
        </p:nvSpPr>
        <p:spPr>
          <a:xfrm>
            <a:off x="39800" y="1762875"/>
            <a:ext cx="51819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A semantic gap of layers</a:t>
            </a:r>
            <a:endParaRPr/>
          </a:p>
          <a:p>
            <a:pPr indent="-298450" lvl="1" marL="914400" rtl="0" algn="l">
              <a:spcBef>
                <a:spcPts val="0"/>
              </a:spcBef>
              <a:spcAft>
                <a:spcPts val="0"/>
              </a:spcAft>
              <a:buSzPts val="1100"/>
              <a:buChar char="○"/>
            </a:pPr>
            <a:r>
              <a:rPr lang="nl"/>
              <a:t>Easy abstraction, small components, very UNIX-like</a:t>
            </a:r>
            <a:endParaRPr/>
          </a:p>
          <a:p>
            <a:pPr indent="-298450" lvl="1" marL="914400" rtl="0" algn="l">
              <a:spcBef>
                <a:spcPts val="0"/>
              </a:spcBef>
              <a:spcAft>
                <a:spcPts val="0"/>
              </a:spcAft>
              <a:buSzPts val="1100"/>
              <a:buChar char="○"/>
            </a:pPr>
            <a:r>
              <a:rPr lang="nl"/>
              <a:t>but…</a:t>
            </a:r>
            <a:endParaRPr/>
          </a:p>
          <a:p>
            <a:pPr indent="-311150" lvl="0" marL="457200" rtl="0" algn="l">
              <a:spcBef>
                <a:spcPts val="0"/>
              </a:spcBef>
              <a:spcAft>
                <a:spcPts val="0"/>
              </a:spcAft>
              <a:buSzPts val="1300"/>
              <a:buChar char="●"/>
            </a:pPr>
            <a:r>
              <a:rPr lang="nl"/>
              <a:t>Each layer knows little about the next…</a:t>
            </a:r>
            <a:endParaRPr/>
          </a:p>
          <a:p>
            <a:pPr indent="-311150" lvl="0" marL="457200" rtl="0" algn="l">
              <a:spcBef>
                <a:spcPts val="0"/>
              </a:spcBef>
              <a:spcAft>
                <a:spcPts val="0"/>
              </a:spcAft>
              <a:buSzPts val="1300"/>
              <a:buChar char="●"/>
            </a:pPr>
            <a:r>
              <a:rPr lang="nl"/>
              <a:t>No clear separation between </a:t>
            </a:r>
            <a:r>
              <a:rPr lang="nl">
                <a:solidFill>
                  <a:srgbClr val="FF0000"/>
                </a:solidFill>
              </a:rPr>
              <a:t>hot</a:t>
            </a:r>
            <a:r>
              <a:rPr lang="nl"/>
              <a:t> and </a:t>
            </a:r>
            <a:r>
              <a:rPr lang="nl">
                <a:solidFill>
                  <a:schemeClr val="accent2"/>
                </a:solidFill>
              </a:rPr>
              <a:t>cold</a:t>
            </a:r>
            <a:endParaRPr>
              <a:solidFill>
                <a:schemeClr val="accent2"/>
              </a:solidFill>
            </a:endParaRPr>
          </a:p>
          <a:p>
            <a:pPr indent="-298450" lvl="1" marL="914400" rtl="0" algn="l">
              <a:spcBef>
                <a:spcPts val="0"/>
              </a:spcBef>
              <a:spcAft>
                <a:spcPts val="0"/>
              </a:spcAft>
              <a:buSzPts val="1100"/>
              <a:buChar char="○"/>
            </a:pPr>
            <a:r>
              <a:rPr lang="nl"/>
              <a:t>Even when LSM assumes there is!</a:t>
            </a:r>
            <a:endParaRPr/>
          </a:p>
          <a:p>
            <a:pPr indent="-311150" lvl="0" marL="457200" rtl="0" algn="l">
              <a:spcBef>
                <a:spcPts val="0"/>
              </a:spcBef>
              <a:spcAft>
                <a:spcPts val="0"/>
              </a:spcAft>
              <a:buSzPts val="1300"/>
              <a:buChar char="●"/>
            </a:pPr>
            <a:r>
              <a:rPr lang="nl"/>
              <a:t>On the picture on the right:</a:t>
            </a:r>
            <a:endParaRPr/>
          </a:p>
          <a:p>
            <a:pPr indent="-298450" lvl="1" marL="914400" rtl="0" algn="l">
              <a:spcBef>
                <a:spcPts val="0"/>
              </a:spcBef>
              <a:spcAft>
                <a:spcPts val="0"/>
              </a:spcAft>
              <a:buSzPts val="1100"/>
              <a:buChar char="○"/>
            </a:pPr>
            <a:r>
              <a:rPr lang="nl"/>
              <a:t>WAL and LN data might be put in </a:t>
            </a:r>
            <a:br>
              <a:rPr lang="nl"/>
            </a:br>
            <a:r>
              <a:rPr lang="nl"/>
              <a:t>the same zone!</a:t>
            </a:r>
            <a:endParaRPr/>
          </a:p>
          <a:p>
            <a:pPr indent="-298450" lvl="1" marL="914400" rtl="0" algn="l">
              <a:spcBef>
                <a:spcPts val="0"/>
              </a:spcBef>
              <a:spcAft>
                <a:spcPts val="0"/>
              </a:spcAft>
              <a:buSzPts val="1100"/>
              <a:buChar char="○"/>
            </a:pPr>
            <a:r>
              <a:rPr lang="nl"/>
              <a:t>Hot files might be put in same zones as </a:t>
            </a:r>
            <a:br>
              <a:rPr lang="nl"/>
            </a:br>
            <a:r>
              <a:rPr lang="nl"/>
              <a:t>cold files!</a:t>
            </a:r>
            <a:endParaRPr/>
          </a:p>
          <a:p>
            <a:pPr indent="0" lvl="0" marL="0" rtl="0" algn="l">
              <a:spcBef>
                <a:spcPts val="1200"/>
              </a:spcBef>
              <a:spcAft>
                <a:spcPts val="1200"/>
              </a:spcAft>
              <a:buNone/>
            </a:pPr>
            <a:r>
              <a:t/>
            </a:r>
            <a:endParaRPr/>
          </a:p>
        </p:txBody>
      </p:sp>
      <p:sp>
        <p:nvSpPr>
          <p:cNvPr id="640" name="Google Shape;640;p41"/>
          <p:cNvSpPr txBox="1"/>
          <p:nvPr/>
        </p:nvSpPr>
        <p:spPr>
          <a:xfrm>
            <a:off x="6374350" y="1202425"/>
            <a:ext cx="15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solidFill>
                  <a:schemeClr val="dk2"/>
                </a:solidFill>
              </a:rPr>
              <a:t>LSM-tree</a:t>
            </a:r>
            <a:endParaRPr>
              <a:solidFill>
                <a:schemeClr val="dk2"/>
              </a:solidFill>
            </a:endParaRPr>
          </a:p>
        </p:txBody>
      </p:sp>
      <p:sp>
        <p:nvSpPr>
          <p:cNvPr id="641" name="Google Shape;641;p41"/>
          <p:cNvSpPr/>
          <p:nvPr/>
        </p:nvSpPr>
        <p:spPr>
          <a:xfrm>
            <a:off x="6361650" y="3105825"/>
            <a:ext cx="1619700" cy="444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1"/>
          <p:cNvSpPr txBox="1"/>
          <p:nvPr/>
        </p:nvSpPr>
        <p:spPr>
          <a:xfrm>
            <a:off x="6356950" y="3133200"/>
            <a:ext cx="15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solidFill>
                  <a:schemeClr val="dk2"/>
                </a:solidFill>
              </a:rPr>
              <a:t>File system</a:t>
            </a:r>
            <a:endParaRPr>
              <a:solidFill>
                <a:schemeClr val="dk2"/>
              </a:solidFill>
            </a:endParaRPr>
          </a:p>
        </p:txBody>
      </p:sp>
      <p:sp>
        <p:nvSpPr>
          <p:cNvPr id="643" name="Google Shape;643;p41"/>
          <p:cNvSpPr/>
          <p:nvPr/>
        </p:nvSpPr>
        <p:spPr>
          <a:xfrm>
            <a:off x="6381400" y="3821925"/>
            <a:ext cx="1619700" cy="444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1"/>
          <p:cNvSpPr txBox="1"/>
          <p:nvPr/>
        </p:nvSpPr>
        <p:spPr>
          <a:xfrm>
            <a:off x="6371550" y="3843975"/>
            <a:ext cx="15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solidFill>
                  <a:schemeClr val="dk2"/>
                </a:solidFill>
              </a:rPr>
              <a:t>FTL</a:t>
            </a:r>
            <a:endParaRPr>
              <a:solidFill>
                <a:schemeClr val="dk2"/>
              </a:solidFill>
            </a:endParaRPr>
          </a:p>
        </p:txBody>
      </p:sp>
      <p:sp>
        <p:nvSpPr>
          <p:cNvPr id="645" name="Google Shape;645;p41"/>
          <p:cNvSpPr/>
          <p:nvPr/>
        </p:nvSpPr>
        <p:spPr>
          <a:xfrm>
            <a:off x="6381400" y="4516725"/>
            <a:ext cx="1619700" cy="444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1"/>
          <p:cNvSpPr txBox="1"/>
          <p:nvPr/>
        </p:nvSpPr>
        <p:spPr>
          <a:xfrm>
            <a:off x="6371550" y="4533125"/>
            <a:ext cx="15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solidFill>
                  <a:schemeClr val="dk2"/>
                </a:solidFill>
              </a:rPr>
              <a:t>SSD</a:t>
            </a:r>
            <a:endParaRPr>
              <a:solidFill>
                <a:schemeClr val="dk2"/>
              </a:solidFill>
            </a:endParaRPr>
          </a:p>
        </p:txBody>
      </p:sp>
      <p:cxnSp>
        <p:nvCxnSpPr>
          <p:cNvPr id="647" name="Google Shape;647;p41"/>
          <p:cNvCxnSpPr/>
          <p:nvPr/>
        </p:nvCxnSpPr>
        <p:spPr>
          <a:xfrm>
            <a:off x="7171500" y="3538350"/>
            <a:ext cx="0" cy="294600"/>
          </a:xfrm>
          <a:prstGeom prst="straightConnector1">
            <a:avLst/>
          </a:prstGeom>
          <a:noFill/>
          <a:ln cap="flat" cmpd="sng" w="9525">
            <a:solidFill>
              <a:schemeClr val="dk2"/>
            </a:solidFill>
            <a:prstDash val="solid"/>
            <a:round/>
            <a:headEnd len="med" w="med" type="stealth"/>
            <a:tailEnd len="med" w="med" type="triangle"/>
          </a:ln>
        </p:spPr>
      </p:cxnSp>
      <p:cxnSp>
        <p:nvCxnSpPr>
          <p:cNvPr id="648" name="Google Shape;648;p41"/>
          <p:cNvCxnSpPr/>
          <p:nvPr/>
        </p:nvCxnSpPr>
        <p:spPr>
          <a:xfrm>
            <a:off x="7179600" y="4244175"/>
            <a:ext cx="0" cy="294600"/>
          </a:xfrm>
          <a:prstGeom prst="straightConnector1">
            <a:avLst/>
          </a:prstGeom>
          <a:noFill/>
          <a:ln cap="flat" cmpd="sng" w="9525">
            <a:solidFill>
              <a:schemeClr val="dk2"/>
            </a:solidFill>
            <a:prstDash val="solid"/>
            <a:round/>
            <a:headEnd len="med" w="med" type="stealth"/>
            <a:tailEnd len="med" w="med" type="triangle"/>
          </a:ln>
        </p:spPr>
      </p:cxnSp>
      <p:sp>
        <p:nvSpPr>
          <p:cNvPr id="649" name="Google Shape;649;p41"/>
          <p:cNvSpPr/>
          <p:nvPr/>
        </p:nvSpPr>
        <p:spPr>
          <a:xfrm>
            <a:off x="5525400" y="2272625"/>
            <a:ext cx="976200" cy="444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50" name="Google Shape;650;p41"/>
          <p:cNvSpPr txBox="1"/>
          <p:nvPr/>
        </p:nvSpPr>
        <p:spPr>
          <a:xfrm>
            <a:off x="5457300" y="2308887"/>
            <a:ext cx="111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sz="1200">
                <a:solidFill>
                  <a:schemeClr val="dk2"/>
                </a:solidFill>
              </a:rPr>
              <a:t>WAL File</a:t>
            </a:r>
            <a:endParaRPr sz="1200">
              <a:solidFill>
                <a:schemeClr val="dk2"/>
              </a:solidFill>
            </a:endParaRPr>
          </a:p>
        </p:txBody>
      </p:sp>
      <p:sp>
        <p:nvSpPr>
          <p:cNvPr id="651" name="Google Shape;651;p41"/>
          <p:cNvSpPr/>
          <p:nvPr/>
        </p:nvSpPr>
        <p:spPr>
          <a:xfrm>
            <a:off x="7838875" y="2272625"/>
            <a:ext cx="976200" cy="444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1"/>
          <p:cNvSpPr/>
          <p:nvPr/>
        </p:nvSpPr>
        <p:spPr>
          <a:xfrm>
            <a:off x="6684400" y="2275650"/>
            <a:ext cx="976200" cy="444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1"/>
          <p:cNvSpPr txBox="1"/>
          <p:nvPr/>
        </p:nvSpPr>
        <p:spPr>
          <a:xfrm>
            <a:off x="6699988" y="2216463"/>
            <a:ext cx="906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sz="1200">
                <a:solidFill>
                  <a:schemeClr val="dk2"/>
                </a:solidFill>
              </a:rPr>
              <a:t>Manifest</a:t>
            </a:r>
            <a:endParaRPr sz="1200">
              <a:solidFill>
                <a:schemeClr val="dk2"/>
              </a:solidFill>
            </a:endParaRPr>
          </a:p>
          <a:p>
            <a:pPr indent="0" lvl="0" marL="0" rtl="0" algn="ctr">
              <a:spcBef>
                <a:spcPts val="0"/>
              </a:spcBef>
              <a:spcAft>
                <a:spcPts val="0"/>
              </a:spcAft>
              <a:buNone/>
            </a:pPr>
            <a:r>
              <a:rPr lang="nl" sz="1200">
                <a:solidFill>
                  <a:schemeClr val="dk2"/>
                </a:solidFill>
              </a:rPr>
              <a:t> File</a:t>
            </a:r>
            <a:endParaRPr sz="1200">
              <a:solidFill>
                <a:schemeClr val="dk2"/>
              </a:solidFill>
            </a:endParaRPr>
          </a:p>
        </p:txBody>
      </p:sp>
      <p:sp>
        <p:nvSpPr>
          <p:cNvPr id="654" name="Google Shape;654;p41"/>
          <p:cNvSpPr txBox="1"/>
          <p:nvPr/>
        </p:nvSpPr>
        <p:spPr>
          <a:xfrm>
            <a:off x="7555300" y="2172038"/>
            <a:ext cx="1471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solidFill>
                  <a:schemeClr val="dk2"/>
                </a:solidFill>
              </a:rPr>
              <a:t>LN</a:t>
            </a:r>
            <a:endParaRPr>
              <a:solidFill>
                <a:schemeClr val="dk2"/>
              </a:solidFill>
            </a:endParaRPr>
          </a:p>
          <a:p>
            <a:pPr indent="0" lvl="0" marL="0" rtl="0" algn="ctr">
              <a:spcBef>
                <a:spcPts val="0"/>
              </a:spcBef>
              <a:spcAft>
                <a:spcPts val="0"/>
              </a:spcAft>
              <a:buNone/>
            </a:pPr>
            <a:r>
              <a:rPr lang="nl">
                <a:solidFill>
                  <a:schemeClr val="dk2"/>
                </a:solidFill>
              </a:rPr>
              <a:t> Files</a:t>
            </a:r>
            <a:endParaRPr>
              <a:solidFill>
                <a:schemeClr val="dk2"/>
              </a:solidFill>
            </a:endParaRPr>
          </a:p>
        </p:txBody>
      </p:sp>
      <p:cxnSp>
        <p:nvCxnSpPr>
          <p:cNvPr id="655" name="Google Shape;655;p41"/>
          <p:cNvCxnSpPr>
            <a:stCxn id="640" idx="2"/>
            <a:endCxn id="650" idx="0"/>
          </p:cNvCxnSpPr>
          <p:nvPr/>
        </p:nvCxnSpPr>
        <p:spPr>
          <a:xfrm flipH="1">
            <a:off x="6013600" y="1602625"/>
            <a:ext cx="1158900" cy="706200"/>
          </a:xfrm>
          <a:prstGeom prst="straightConnector1">
            <a:avLst/>
          </a:prstGeom>
          <a:noFill/>
          <a:ln cap="flat" cmpd="sng" w="9525">
            <a:solidFill>
              <a:schemeClr val="dk2"/>
            </a:solidFill>
            <a:prstDash val="solid"/>
            <a:round/>
            <a:headEnd len="med" w="med" type="none"/>
            <a:tailEnd len="med" w="med" type="triangle"/>
          </a:ln>
        </p:spPr>
      </p:cxnSp>
      <p:cxnSp>
        <p:nvCxnSpPr>
          <p:cNvPr id="656" name="Google Shape;656;p41"/>
          <p:cNvCxnSpPr>
            <a:stCxn id="640" idx="2"/>
            <a:endCxn id="653" idx="0"/>
          </p:cNvCxnSpPr>
          <p:nvPr/>
        </p:nvCxnSpPr>
        <p:spPr>
          <a:xfrm flipH="1">
            <a:off x="7153300" y="1602625"/>
            <a:ext cx="19200" cy="613800"/>
          </a:xfrm>
          <a:prstGeom prst="straightConnector1">
            <a:avLst/>
          </a:prstGeom>
          <a:noFill/>
          <a:ln cap="flat" cmpd="sng" w="9525">
            <a:solidFill>
              <a:schemeClr val="dk2"/>
            </a:solidFill>
            <a:prstDash val="solid"/>
            <a:round/>
            <a:headEnd len="med" w="med" type="none"/>
            <a:tailEnd len="med" w="med" type="triangle"/>
          </a:ln>
        </p:spPr>
      </p:cxnSp>
      <p:cxnSp>
        <p:nvCxnSpPr>
          <p:cNvPr id="657" name="Google Shape;657;p41"/>
          <p:cNvCxnSpPr>
            <a:stCxn id="640" idx="2"/>
            <a:endCxn id="654" idx="0"/>
          </p:cNvCxnSpPr>
          <p:nvPr/>
        </p:nvCxnSpPr>
        <p:spPr>
          <a:xfrm>
            <a:off x="7172500" y="1602625"/>
            <a:ext cx="1118700" cy="569400"/>
          </a:xfrm>
          <a:prstGeom prst="straightConnector1">
            <a:avLst/>
          </a:prstGeom>
          <a:noFill/>
          <a:ln cap="flat" cmpd="sng" w="9525">
            <a:solidFill>
              <a:schemeClr val="dk2"/>
            </a:solidFill>
            <a:prstDash val="solid"/>
            <a:round/>
            <a:headEnd len="med" w="med" type="none"/>
            <a:tailEnd len="med" w="med" type="triangle"/>
          </a:ln>
        </p:spPr>
      </p:cxnSp>
      <p:sp>
        <p:nvSpPr>
          <p:cNvPr id="658" name="Google Shape;658;p41"/>
          <p:cNvSpPr txBox="1"/>
          <p:nvPr/>
        </p:nvSpPr>
        <p:spPr>
          <a:xfrm>
            <a:off x="7790325" y="1495575"/>
            <a:ext cx="115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DB operations</a:t>
            </a:r>
            <a:endParaRPr>
              <a:solidFill>
                <a:schemeClr val="dk2"/>
              </a:solidFill>
            </a:endParaRPr>
          </a:p>
        </p:txBody>
      </p:sp>
      <p:cxnSp>
        <p:nvCxnSpPr>
          <p:cNvPr id="659" name="Google Shape;659;p41"/>
          <p:cNvCxnSpPr>
            <a:endCxn id="642" idx="0"/>
          </p:cNvCxnSpPr>
          <p:nvPr/>
        </p:nvCxnSpPr>
        <p:spPr>
          <a:xfrm>
            <a:off x="6004300" y="2717400"/>
            <a:ext cx="1150800" cy="415800"/>
          </a:xfrm>
          <a:prstGeom prst="straightConnector1">
            <a:avLst/>
          </a:prstGeom>
          <a:noFill/>
          <a:ln cap="flat" cmpd="sng" w="9525">
            <a:solidFill>
              <a:schemeClr val="dk2"/>
            </a:solidFill>
            <a:prstDash val="solid"/>
            <a:round/>
            <a:headEnd len="med" w="med" type="none"/>
            <a:tailEnd len="med" w="med" type="triangle"/>
          </a:ln>
        </p:spPr>
      </p:cxnSp>
      <p:cxnSp>
        <p:nvCxnSpPr>
          <p:cNvPr id="660" name="Google Shape;660;p41"/>
          <p:cNvCxnSpPr>
            <a:endCxn id="642" idx="0"/>
          </p:cNvCxnSpPr>
          <p:nvPr/>
        </p:nvCxnSpPr>
        <p:spPr>
          <a:xfrm>
            <a:off x="7151500" y="2659800"/>
            <a:ext cx="3600" cy="473400"/>
          </a:xfrm>
          <a:prstGeom prst="straightConnector1">
            <a:avLst/>
          </a:prstGeom>
          <a:noFill/>
          <a:ln cap="flat" cmpd="sng" w="9525">
            <a:solidFill>
              <a:schemeClr val="dk2"/>
            </a:solidFill>
            <a:prstDash val="solid"/>
            <a:round/>
            <a:headEnd len="med" w="med" type="none"/>
            <a:tailEnd len="med" w="med" type="triangle"/>
          </a:ln>
        </p:spPr>
      </p:cxnSp>
      <p:cxnSp>
        <p:nvCxnSpPr>
          <p:cNvPr id="661" name="Google Shape;661;p41"/>
          <p:cNvCxnSpPr>
            <a:endCxn id="642" idx="0"/>
          </p:cNvCxnSpPr>
          <p:nvPr/>
        </p:nvCxnSpPr>
        <p:spPr>
          <a:xfrm flipH="1">
            <a:off x="7155100" y="2688600"/>
            <a:ext cx="1167300" cy="444600"/>
          </a:xfrm>
          <a:prstGeom prst="straightConnector1">
            <a:avLst/>
          </a:prstGeom>
          <a:noFill/>
          <a:ln cap="flat" cmpd="sng" w="9525">
            <a:solidFill>
              <a:schemeClr val="dk2"/>
            </a:solidFill>
            <a:prstDash val="solid"/>
            <a:round/>
            <a:headEnd len="med" w="med" type="none"/>
            <a:tailEnd len="med" w="med" type="triangle"/>
          </a:ln>
        </p:spPr>
      </p:cxnSp>
      <p:sp>
        <p:nvSpPr>
          <p:cNvPr id="662" name="Google Shape;662;p41"/>
          <p:cNvSpPr txBox="1"/>
          <p:nvPr/>
        </p:nvSpPr>
        <p:spPr>
          <a:xfrm>
            <a:off x="4572000" y="2840300"/>
            <a:ext cx="184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rgbClr val="FF0000"/>
                </a:solidFill>
              </a:rPr>
              <a:t>Most</a:t>
            </a:r>
            <a:r>
              <a:rPr lang="nl">
                <a:solidFill>
                  <a:srgbClr val="FF0000"/>
                </a:solidFill>
              </a:rPr>
              <a:t> LSM knowledge lost…</a:t>
            </a:r>
            <a:endParaRPr>
              <a:solidFill>
                <a:srgbClr val="FF0000"/>
              </a:solidFill>
            </a:endParaRPr>
          </a:p>
        </p:txBody>
      </p:sp>
      <p:sp>
        <p:nvSpPr>
          <p:cNvPr id="663" name="Google Shape;663;p41"/>
          <p:cNvSpPr txBox="1"/>
          <p:nvPr/>
        </p:nvSpPr>
        <p:spPr>
          <a:xfrm>
            <a:off x="4544500" y="3579275"/>
            <a:ext cx="184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rgbClr val="FF0000"/>
                </a:solidFill>
              </a:rPr>
              <a:t>Most</a:t>
            </a:r>
            <a:r>
              <a:rPr lang="nl">
                <a:solidFill>
                  <a:srgbClr val="FF0000"/>
                </a:solidFill>
              </a:rPr>
              <a:t> File knowledge lost…</a:t>
            </a:r>
            <a:endParaRPr>
              <a:solidFill>
                <a:srgbClr val="FF0000"/>
              </a:solidFill>
            </a:endParaRPr>
          </a:p>
        </p:txBody>
      </p:sp>
      <p:cxnSp>
        <p:nvCxnSpPr>
          <p:cNvPr id="664" name="Google Shape;664;p41"/>
          <p:cNvCxnSpPr/>
          <p:nvPr/>
        </p:nvCxnSpPr>
        <p:spPr>
          <a:xfrm flipH="1" rot="10800000">
            <a:off x="5690500" y="2944125"/>
            <a:ext cx="863400" cy="243300"/>
          </a:xfrm>
          <a:prstGeom prst="straightConnector1">
            <a:avLst/>
          </a:prstGeom>
          <a:noFill/>
          <a:ln cap="flat" cmpd="sng" w="9525">
            <a:solidFill>
              <a:srgbClr val="FF0000"/>
            </a:solidFill>
            <a:prstDash val="solid"/>
            <a:round/>
            <a:headEnd len="med" w="med" type="none"/>
            <a:tailEnd len="med" w="med" type="triangle"/>
          </a:ln>
        </p:spPr>
      </p:cxnSp>
      <p:cxnSp>
        <p:nvCxnSpPr>
          <p:cNvPr id="665" name="Google Shape;665;p41"/>
          <p:cNvCxnSpPr/>
          <p:nvPr/>
        </p:nvCxnSpPr>
        <p:spPr>
          <a:xfrm flipH="1" rot="10800000">
            <a:off x="6061375" y="3674025"/>
            <a:ext cx="1071900" cy="639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729450" y="1318650"/>
            <a:ext cx="4071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Database: Key-value stores</a:t>
            </a:r>
            <a:endParaRPr/>
          </a:p>
        </p:txBody>
      </p:sp>
      <p:sp>
        <p:nvSpPr>
          <p:cNvPr id="103" name="Google Shape;103;p15"/>
          <p:cNvSpPr txBox="1"/>
          <p:nvPr>
            <p:ph idx="1" type="body"/>
          </p:nvPr>
        </p:nvSpPr>
        <p:spPr>
          <a:xfrm>
            <a:off x="89925" y="1896125"/>
            <a:ext cx="40713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A common way to store data</a:t>
            </a:r>
            <a:endParaRPr/>
          </a:p>
          <a:p>
            <a:pPr indent="-311150" lvl="0" marL="457200" rtl="0" algn="l">
              <a:spcBef>
                <a:spcPts val="0"/>
              </a:spcBef>
              <a:spcAft>
                <a:spcPts val="0"/>
              </a:spcAft>
              <a:buSzPts val="1300"/>
              <a:buChar char="●"/>
            </a:pPr>
            <a:r>
              <a:rPr lang="nl"/>
              <a:t>Flexible</a:t>
            </a:r>
            <a:endParaRPr/>
          </a:p>
          <a:p>
            <a:pPr indent="-311150" lvl="0" marL="457200" rtl="0" algn="l">
              <a:spcBef>
                <a:spcPts val="0"/>
              </a:spcBef>
              <a:spcAft>
                <a:spcPts val="0"/>
              </a:spcAft>
              <a:buSzPts val="1300"/>
              <a:buChar char="●"/>
            </a:pPr>
            <a:r>
              <a:rPr lang="nl"/>
              <a:t>Simple abstraction: key </a:t>
            </a:r>
            <a:r>
              <a:rPr b="1" lang="nl"/>
              <a:t>-&gt;</a:t>
            </a:r>
            <a:r>
              <a:rPr lang="nl"/>
              <a:t> value</a:t>
            </a:r>
            <a:endParaRPr/>
          </a:p>
          <a:p>
            <a:pPr indent="-311150" lvl="0" marL="457200" rtl="0" algn="l">
              <a:spcBef>
                <a:spcPts val="0"/>
              </a:spcBef>
              <a:spcAft>
                <a:spcPts val="0"/>
              </a:spcAft>
              <a:buSzPts val="1300"/>
              <a:buChar char="●"/>
            </a:pPr>
            <a:r>
              <a:rPr lang="nl"/>
              <a:t>Few operations needed:</a:t>
            </a:r>
            <a:endParaRPr/>
          </a:p>
          <a:p>
            <a:pPr indent="-298450" lvl="1" marL="914400" rtl="0" algn="l">
              <a:spcBef>
                <a:spcPts val="0"/>
              </a:spcBef>
              <a:spcAft>
                <a:spcPts val="0"/>
              </a:spcAft>
              <a:buSzPts val="1100"/>
              <a:buChar char="○"/>
            </a:pPr>
            <a:r>
              <a:rPr lang="nl"/>
              <a:t>Put</a:t>
            </a:r>
            <a:endParaRPr/>
          </a:p>
          <a:p>
            <a:pPr indent="-298450" lvl="1" marL="914400" rtl="0" algn="l">
              <a:spcBef>
                <a:spcPts val="0"/>
              </a:spcBef>
              <a:spcAft>
                <a:spcPts val="0"/>
              </a:spcAft>
              <a:buSzPts val="1100"/>
              <a:buChar char="○"/>
            </a:pPr>
            <a:r>
              <a:rPr lang="nl"/>
              <a:t>Get</a:t>
            </a:r>
            <a:endParaRPr/>
          </a:p>
          <a:p>
            <a:pPr indent="-311150" lvl="0" marL="457200" rtl="0" algn="l">
              <a:spcBef>
                <a:spcPts val="0"/>
              </a:spcBef>
              <a:spcAft>
                <a:spcPts val="0"/>
              </a:spcAft>
              <a:buSzPts val="1300"/>
              <a:buChar char="●"/>
            </a:pPr>
            <a:r>
              <a:rPr lang="nl"/>
              <a:t>Can be optimised for many use-cases</a:t>
            </a:r>
            <a:endParaRPr/>
          </a:p>
        </p:txBody>
      </p:sp>
      <p:sp>
        <p:nvSpPr>
          <p:cNvPr id="104" name="Google Shape;104;p15"/>
          <p:cNvSpPr txBox="1"/>
          <p:nvPr/>
        </p:nvSpPr>
        <p:spPr>
          <a:xfrm>
            <a:off x="6481438" y="3099900"/>
            <a:ext cx="8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Get pair</a:t>
            </a:r>
            <a:endParaRPr>
              <a:solidFill>
                <a:schemeClr val="dk2"/>
              </a:solidFill>
            </a:endParaRPr>
          </a:p>
        </p:txBody>
      </p:sp>
      <p:cxnSp>
        <p:nvCxnSpPr>
          <p:cNvPr id="105" name="Google Shape;105;p15"/>
          <p:cNvCxnSpPr/>
          <p:nvPr/>
        </p:nvCxnSpPr>
        <p:spPr>
          <a:xfrm>
            <a:off x="6354750" y="2426300"/>
            <a:ext cx="959100" cy="5400"/>
          </a:xfrm>
          <a:prstGeom prst="straightConnector1">
            <a:avLst/>
          </a:prstGeom>
          <a:noFill/>
          <a:ln cap="flat" cmpd="sng" w="9525">
            <a:solidFill>
              <a:srgbClr val="FFFFFF"/>
            </a:solidFill>
            <a:prstDash val="solid"/>
            <a:round/>
            <a:headEnd len="med" w="med" type="none"/>
            <a:tailEnd len="med" w="med" type="triangle"/>
          </a:ln>
        </p:spPr>
      </p:cxnSp>
      <p:sp>
        <p:nvSpPr>
          <p:cNvPr id="106" name="Google Shape;106;p15"/>
          <p:cNvSpPr txBox="1"/>
          <p:nvPr/>
        </p:nvSpPr>
        <p:spPr>
          <a:xfrm>
            <a:off x="6343825" y="2013350"/>
            <a:ext cx="92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solidFill>
                  <a:schemeClr val="dk2"/>
                </a:solidFill>
              </a:rPr>
              <a:t>Put pair</a:t>
            </a:r>
            <a:endParaRPr>
              <a:solidFill>
                <a:schemeClr val="dk2"/>
              </a:solidFill>
            </a:endParaRPr>
          </a:p>
        </p:txBody>
      </p:sp>
      <p:sp>
        <p:nvSpPr>
          <p:cNvPr id="107" name="Google Shape;107;p15"/>
          <p:cNvSpPr/>
          <p:nvPr/>
        </p:nvSpPr>
        <p:spPr>
          <a:xfrm>
            <a:off x="7381150" y="1576475"/>
            <a:ext cx="1286400" cy="1437000"/>
          </a:xfrm>
          <a:prstGeom prst="can">
            <a:avLst>
              <a:gd fmla="val 25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4888450" y="1730800"/>
            <a:ext cx="1455300" cy="1176900"/>
          </a:xfrm>
          <a:prstGeom prst="foldedCorner">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 name="Google Shape;109;p15"/>
          <p:cNvSpPr txBox="1"/>
          <p:nvPr/>
        </p:nvSpPr>
        <p:spPr>
          <a:xfrm>
            <a:off x="4888450" y="1873400"/>
            <a:ext cx="159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a:solidFill>
                  <a:schemeClr val="dk2"/>
                </a:solidFill>
              </a:rPr>
              <a:t>{“ZNSLSM”: “a key-value store for ZNS”}</a:t>
            </a:r>
            <a:endParaRPr b="1">
              <a:solidFill>
                <a:schemeClr val="dk2"/>
              </a:solidFill>
            </a:endParaRPr>
          </a:p>
        </p:txBody>
      </p:sp>
      <p:sp>
        <p:nvSpPr>
          <p:cNvPr id="110" name="Google Shape;110;p15"/>
          <p:cNvSpPr/>
          <p:nvPr/>
        </p:nvSpPr>
        <p:spPr>
          <a:xfrm>
            <a:off x="4862050" y="3101550"/>
            <a:ext cx="1481700" cy="615600"/>
          </a:xfrm>
          <a:prstGeom prst="foldedCorner">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txBox="1"/>
          <p:nvPr/>
        </p:nvSpPr>
        <p:spPr>
          <a:xfrm>
            <a:off x="4799650" y="3190475"/>
            <a:ext cx="163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a:solidFill>
                  <a:schemeClr val="dk2"/>
                </a:solidFill>
              </a:rPr>
              <a:t>{Key:“ZNSLSM”}</a:t>
            </a:r>
            <a:endParaRPr b="1">
              <a:solidFill>
                <a:schemeClr val="dk2"/>
              </a:solidFill>
            </a:endParaRPr>
          </a:p>
        </p:txBody>
      </p:sp>
      <p:sp>
        <p:nvSpPr>
          <p:cNvPr id="112" name="Google Shape;112;p15"/>
          <p:cNvSpPr/>
          <p:nvPr/>
        </p:nvSpPr>
        <p:spPr>
          <a:xfrm>
            <a:off x="4875250" y="3873475"/>
            <a:ext cx="1455300" cy="1176900"/>
          </a:xfrm>
          <a:prstGeom prst="foldedCorner">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txBox="1"/>
          <p:nvPr/>
        </p:nvSpPr>
        <p:spPr>
          <a:xfrm>
            <a:off x="4888450" y="4011500"/>
            <a:ext cx="159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a:solidFill>
                  <a:schemeClr val="dk2"/>
                </a:solidFill>
              </a:rPr>
              <a:t>{“ZNSLSM”: “a key-value store for ZNS”}</a:t>
            </a:r>
            <a:endParaRPr b="1">
              <a:solidFill>
                <a:schemeClr val="dk2"/>
              </a:solidFill>
            </a:endParaRPr>
          </a:p>
        </p:txBody>
      </p:sp>
      <p:sp>
        <p:nvSpPr>
          <p:cNvPr id="114" name="Google Shape;114;p15"/>
          <p:cNvSpPr/>
          <p:nvPr/>
        </p:nvSpPr>
        <p:spPr>
          <a:xfrm>
            <a:off x="7381150" y="3209250"/>
            <a:ext cx="1286400" cy="1437000"/>
          </a:xfrm>
          <a:prstGeom prst="can">
            <a:avLst>
              <a:gd fmla="val 25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8206175" y="3816450"/>
            <a:ext cx="354900" cy="400200"/>
          </a:xfrm>
          <a:prstGeom prst="foldedCorner">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5"/>
          <p:cNvCxnSpPr>
            <a:stCxn id="111" idx="3"/>
            <a:endCxn id="115" idx="0"/>
          </p:cNvCxnSpPr>
          <p:nvPr/>
        </p:nvCxnSpPr>
        <p:spPr>
          <a:xfrm>
            <a:off x="6432550" y="3390575"/>
            <a:ext cx="1951200" cy="426000"/>
          </a:xfrm>
          <a:prstGeom prst="bentConnector2">
            <a:avLst/>
          </a:prstGeom>
          <a:noFill/>
          <a:ln cap="flat" cmpd="sng" w="9525">
            <a:solidFill>
              <a:schemeClr val="dk2"/>
            </a:solidFill>
            <a:prstDash val="solid"/>
            <a:round/>
            <a:headEnd len="med" w="med" type="none"/>
            <a:tailEnd len="med" w="med" type="stealth"/>
          </a:ln>
        </p:spPr>
      </p:cxnSp>
      <p:cxnSp>
        <p:nvCxnSpPr>
          <p:cNvPr id="117" name="Google Shape;117;p15"/>
          <p:cNvCxnSpPr>
            <a:stCxn id="115" idx="2"/>
          </p:cNvCxnSpPr>
          <p:nvPr/>
        </p:nvCxnSpPr>
        <p:spPr>
          <a:xfrm rot="5400000">
            <a:off x="7246325" y="3353850"/>
            <a:ext cx="274500" cy="2000100"/>
          </a:xfrm>
          <a:prstGeom prst="bentConnector2">
            <a:avLst/>
          </a:prstGeom>
          <a:noFill/>
          <a:ln cap="flat" cmpd="sng" w="9525">
            <a:solidFill>
              <a:schemeClr val="dk2"/>
            </a:solidFill>
            <a:prstDash val="solid"/>
            <a:round/>
            <a:headEnd len="med" w="med" type="none"/>
            <a:tailEnd len="med" w="med" type="stealth"/>
          </a:ln>
        </p:spPr>
      </p:cxnSp>
      <p:sp>
        <p:nvSpPr>
          <p:cNvPr id="118" name="Google Shape;118;p15"/>
          <p:cNvSpPr txBox="1"/>
          <p:nvPr/>
        </p:nvSpPr>
        <p:spPr>
          <a:xfrm>
            <a:off x="6095625" y="4113988"/>
            <a:ext cx="159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solidFill>
                  <a:schemeClr val="dk2"/>
                </a:solidFill>
              </a:rPr>
              <a:t>Return pair</a:t>
            </a:r>
            <a:endParaRPr>
              <a:solidFill>
                <a:schemeClr val="dk2"/>
              </a:solidFill>
            </a:endParaRPr>
          </a:p>
        </p:txBody>
      </p:sp>
      <p:sp>
        <p:nvSpPr>
          <p:cNvPr id="119" name="Google Shape;119;p15"/>
          <p:cNvSpPr txBox="1"/>
          <p:nvPr/>
        </p:nvSpPr>
        <p:spPr>
          <a:xfrm>
            <a:off x="7381150" y="3682850"/>
            <a:ext cx="87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solidFill>
                  <a:schemeClr val="dk2"/>
                </a:solidFill>
              </a:rPr>
              <a:t>Look for pair</a:t>
            </a:r>
            <a:endParaRPr b="1">
              <a:solidFill>
                <a:schemeClr val="dk2"/>
              </a:solidFill>
            </a:endParaRPr>
          </a:p>
        </p:txBody>
      </p:sp>
      <p:sp>
        <p:nvSpPr>
          <p:cNvPr id="120" name="Google Shape;120;p15"/>
          <p:cNvSpPr txBox="1"/>
          <p:nvPr/>
        </p:nvSpPr>
        <p:spPr>
          <a:xfrm>
            <a:off x="8206175" y="3790550"/>
            <a:ext cx="35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a:t>
            </a:r>
            <a:endParaRPr>
              <a:solidFill>
                <a:schemeClr val="dk2"/>
              </a:solidFill>
            </a:endParaRPr>
          </a:p>
        </p:txBody>
      </p:sp>
      <p:sp>
        <p:nvSpPr>
          <p:cNvPr id="121" name="Google Shape;121;p15"/>
          <p:cNvSpPr/>
          <p:nvPr/>
        </p:nvSpPr>
        <p:spPr>
          <a:xfrm>
            <a:off x="8260450" y="2321350"/>
            <a:ext cx="354900" cy="407100"/>
          </a:xfrm>
          <a:prstGeom prst="foldedCorner">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a:off x="8206175" y="2251250"/>
            <a:ext cx="354900" cy="407100"/>
          </a:xfrm>
          <a:prstGeom prst="foldedCorner">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8114200" y="2196475"/>
            <a:ext cx="354900" cy="407100"/>
          </a:xfrm>
          <a:prstGeom prst="foldedCorner">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7459000" y="2187800"/>
            <a:ext cx="354900" cy="407100"/>
          </a:xfrm>
          <a:prstGeom prst="foldedCorner">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15"/>
          <p:cNvCxnSpPr>
            <a:stCxn id="124" idx="3"/>
            <a:endCxn id="123" idx="1"/>
          </p:cNvCxnSpPr>
          <p:nvPr/>
        </p:nvCxnSpPr>
        <p:spPr>
          <a:xfrm>
            <a:off x="7813900" y="2391350"/>
            <a:ext cx="300300" cy="8700"/>
          </a:xfrm>
          <a:prstGeom prst="straightConnector1">
            <a:avLst/>
          </a:prstGeom>
          <a:noFill/>
          <a:ln cap="flat" cmpd="sng" w="9525">
            <a:solidFill>
              <a:schemeClr val="dk2"/>
            </a:solidFill>
            <a:prstDash val="solid"/>
            <a:round/>
            <a:headEnd len="med" w="med" type="none"/>
            <a:tailEnd len="med" w="med" type="triangle"/>
          </a:ln>
        </p:spPr>
      </p:cxnSp>
      <p:sp>
        <p:nvSpPr>
          <p:cNvPr id="126" name="Google Shape;126;p15"/>
          <p:cNvSpPr txBox="1"/>
          <p:nvPr/>
        </p:nvSpPr>
        <p:spPr>
          <a:xfrm>
            <a:off x="7509850" y="1840550"/>
            <a:ext cx="110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a:solidFill>
                  <a:schemeClr val="dk2"/>
                </a:solidFill>
              </a:rPr>
              <a:t>Store pair</a:t>
            </a:r>
            <a:endParaRPr b="1">
              <a:solidFill>
                <a:schemeClr val="dk2"/>
              </a:solidFill>
            </a:endParaRPr>
          </a:p>
        </p:txBody>
      </p:sp>
      <p:sp>
        <p:nvSpPr>
          <p:cNvPr id="127" name="Google Shape;127;p15"/>
          <p:cNvSpPr txBox="1"/>
          <p:nvPr/>
        </p:nvSpPr>
        <p:spPr>
          <a:xfrm>
            <a:off x="7459000" y="2195600"/>
            <a:ext cx="35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a:t>
            </a:r>
            <a:endParaRPr>
              <a:solidFill>
                <a:schemeClr val="dk2"/>
              </a:solidFill>
            </a:endParaRPr>
          </a:p>
        </p:txBody>
      </p:sp>
      <p:cxnSp>
        <p:nvCxnSpPr>
          <p:cNvPr id="128" name="Google Shape;128;p15"/>
          <p:cNvCxnSpPr>
            <a:endCxn id="124" idx="1"/>
          </p:cNvCxnSpPr>
          <p:nvPr/>
        </p:nvCxnSpPr>
        <p:spPr>
          <a:xfrm flipH="1" rot="10800000">
            <a:off x="6406600" y="2391350"/>
            <a:ext cx="1052400" cy="13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Versus</a:t>
            </a:r>
            <a:endParaRPr/>
          </a:p>
        </p:txBody>
      </p:sp>
      <p:sp>
        <p:nvSpPr>
          <p:cNvPr id="671" name="Google Shape;671;p42"/>
          <p:cNvSpPr txBox="1"/>
          <p:nvPr>
            <p:ph idx="1" type="body"/>
          </p:nvPr>
        </p:nvSpPr>
        <p:spPr>
          <a:xfrm>
            <a:off x="729450" y="2078875"/>
            <a:ext cx="39858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A generic file:</a:t>
            </a:r>
            <a:endParaRPr/>
          </a:p>
          <a:p>
            <a:pPr indent="-311150" lvl="0" marL="457200" rtl="0" algn="l">
              <a:spcBef>
                <a:spcPts val="1200"/>
              </a:spcBef>
              <a:spcAft>
                <a:spcPts val="0"/>
              </a:spcAft>
              <a:buSzPts val="1300"/>
              <a:buChar char="●"/>
            </a:pPr>
            <a:r>
              <a:rPr lang="nl"/>
              <a:t>Explicit locking</a:t>
            </a:r>
            <a:endParaRPr/>
          </a:p>
          <a:p>
            <a:pPr indent="-311150" lvl="0" marL="457200" rtl="0" algn="l">
              <a:spcBef>
                <a:spcPts val="0"/>
              </a:spcBef>
              <a:spcAft>
                <a:spcPts val="0"/>
              </a:spcAft>
              <a:buSzPts val="1300"/>
              <a:buChar char="●"/>
            </a:pPr>
            <a:r>
              <a:rPr lang="nl"/>
              <a:t>Writes and reads need to be supported</a:t>
            </a:r>
            <a:endParaRPr/>
          </a:p>
          <a:p>
            <a:pPr indent="-311150" lvl="0" marL="457200" rtl="0" algn="l">
              <a:spcBef>
                <a:spcPts val="0"/>
              </a:spcBef>
              <a:spcAft>
                <a:spcPts val="0"/>
              </a:spcAft>
              <a:buSzPts val="1300"/>
              <a:buChar char="●"/>
            </a:pPr>
            <a:r>
              <a:rPr lang="nl"/>
              <a:t>Random writes?</a:t>
            </a:r>
            <a:endParaRPr/>
          </a:p>
          <a:p>
            <a:pPr indent="-311150" lvl="0" marL="457200" rtl="0" algn="l">
              <a:spcBef>
                <a:spcPts val="0"/>
              </a:spcBef>
              <a:spcAft>
                <a:spcPts val="0"/>
              </a:spcAft>
              <a:buSzPts val="1300"/>
              <a:buChar char="●"/>
            </a:pPr>
            <a:r>
              <a:rPr lang="nl"/>
              <a:t>Needs to support large files, more metadata</a:t>
            </a:r>
            <a:endParaRPr/>
          </a:p>
          <a:p>
            <a:pPr indent="-311150" lvl="0" marL="457200" rtl="0" algn="l">
              <a:spcBef>
                <a:spcPts val="0"/>
              </a:spcBef>
              <a:spcAft>
                <a:spcPts val="0"/>
              </a:spcAft>
              <a:buSzPts val="1300"/>
              <a:buChar char="●"/>
            </a:pPr>
            <a:r>
              <a:rPr lang="nl"/>
              <a:t>Complex metadata updates</a:t>
            </a:r>
            <a:endParaRPr/>
          </a:p>
          <a:p>
            <a:pPr indent="-311150" lvl="0" marL="457200" rtl="0" algn="l">
              <a:spcBef>
                <a:spcPts val="0"/>
              </a:spcBef>
              <a:spcAft>
                <a:spcPts val="0"/>
              </a:spcAft>
              <a:buSzPts val="1300"/>
              <a:buChar char="●"/>
            </a:pPr>
            <a:r>
              <a:rPr lang="nl"/>
              <a:t>Considered hot nor cold :(</a:t>
            </a:r>
            <a:endParaRPr/>
          </a:p>
          <a:p>
            <a:pPr indent="-311150" lvl="0" marL="457200" rtl="0" algn="l">
              <a:spcBef>
                <a:spcPts val="0"/>
              </a:spcBef>
              <a:spcAft>
                <a:spcPts val="0"/>
              </a:spcAft>
              <a:buSzPts val="1300"/>
              <a:buChar char="●"/>
            </a:pPr>
            <a:r>
              <a:rPr lang="nl"/>
              <a:t>…</a:t>
            </a:r>
            <a:endParaRPr/>
          </a:p>
        </p:txBody>
      </p:sp>
      <p:sp>
        <p:nvSpPr>
          <p:cNvPr id="672" name="Google Shape;672;p42"/>
          <p:cNvSpPr txBox="1"/>
          <p:nvPr/>
        </p:nvSpPr>
        <p:spPr>
          <a:xfrm>
            <a:off x="5359200" y="2068225"/>
            <a:ext cx="3355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A specialised WAL structure: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nl">
                <a:latin typeface="Lato"/>
                <a:ea typeface="Lato"/>
                <a:cs typeface="Lato"/>
                <a:sym typeface="Lato"/>
              </a:rPr>
              <a:t>No locking for reads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nl">
                <a:latin typeface="Lato"/>
                <a:ea typeface="Lato"/>
                <a:cs typeface="Lato"/>
                <a:sym typeface="Lato"/>
              </a:rPr>
              <a:t>Only appends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nl">
                <a:latin typeface="Lato"/>
                <a:ea typeface="Lato"/>
                <a:cs typeface="Lato"/>
                <a:sym typeface="Lato"/>
              </a:rPr>
              <a:t>No metadata updates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nl">
                <a:latin typeface="Lato"/>
                <a:ea typeface="Lato"/>
                <a:cs typeface="Lato"/>
                <a:sym typeface="Lato"/>
              </a:rPr>
              <a:t>Only need to support small sizes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nl">
                <a:latin typeface="Lato"/>
                <a:ea typeface="Lato"/>
                <a:cs typeface="Lato"/>
                <a:sym typeface="Lato"/>
              </a:rPr>
              <a:t>Only stored together with other HOT WALs</a:t>
            </a:r>
            <a:endParaRPr>
              <a:latin typeface="Lato"/>
              <a:ea typeface="Lato"/>
              <a:cs typeface="Lato"/>
              <a:sym typeface="Lato"/>
            </a:endParaRPr>
          </a:p>
          <a:p>
            <a:pPr indent="-317500" lvl="0" marL="457200" rtl="0" algn="l">
              <a:spcBef>
                <a:spcPts val="0"/>
              </a:spcBef>
              <a:spcAft>
                <a:spcPts val="0"/>
              </a:spcAft>
              <a:buSzPts val="1400"/>
              <a:buFont typeface="Lato"/>
              <a:buChar char="●"/>
            </a:pPr>
            <a:r>
              <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43"/>
          <p:cNvSpPr txBox="1"/>
          <p:nvPr>
            <p:ph type="title"/>
          </p:nvPr>
        </p:nvSpPr>
        <p:spPr>
          <a:xfrm>
            <a:off x="311700" y="5745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Designing WALs</a:t>
            </a:r>
            <a:endParaRPr/>
          </a:p>
        </p:txBody>
      </p:sp>
      <p:sp>
        <p:nvSpPr>
          <p:cNvPr id="678" name="Google Shape;678;p43"/>
          <p:cNvSpPr txBox="1"/>
          <p:nvPr>
            <p:ph idx="1" type="body"/>
          </p:nvPr>
        </p:nvSpPr>
        <p:spPr>
          <a:xfrm>
            <a:off x="311700" y="1152475"/>
            <a:ext cx="4799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What do we know about a WAL?</a:t>
            </a:r>
            <a:endParaRPr/>
          </a:p>
          <a:p>
            <a:pPr indent="-311150" lvl="0" marL="457200" rtl="0" algn="l">
              <a:spcBef>
                <a:spcPts val="1200"/>
              </a:spcBef>
              <a:spcAft>
                <a:spcPts val="0"/>
              </a:spcAft>
              <a:buSzPts val="1300"/>
              <a:buChar char="●"/>
            </a:pPr>
            <a:r>
              <a:rPr lang="nl"/>
              <a:t>Only “used” for redos on restart</a:t>
            </a:r>
            <a:endParaRPr/>
          </a:p>
          <a:p>
            <a:pPr indent="-311150" lvl="0" marL="457200" rtl="0" algn="l">
              <a:spcBef>
                <a:spcPts val="0"/>
              </a:spcBef>
              <a:spcAft>
                <a:spcPts val="0"/>
              </a:spcAft>
              <a:buSzPts val="1300"/>
              <a:buChar char="●"/>
            </a:pPr>
            <a:r>
              <a:rPr lang="nl"/>
              <a:t>During an active session it is write-only</a:t>
            </a:r>
            <a:endParaRPr/>
          </a:p>
          <a:p>
            <a:pPr indent="-311150" lvl="0" marL="457200" rtl="0" algn="l">
              <a:spcBef>
                <a:spcPts val="0"/>
              </a:spcBef>
              <a:spcAft>
                <a:spcPts val="0"/>
              </a:spcAft>
              <a:buSzPts val="1300"/>
              <a:buChar char="●"/>
            </a:pPr>
            <a:r>
              <a:rPr lang="nl"/>
              <a:t>Order does not matter</a:t>
            </a:r>
            <a:endParaRPr/>
          </a:p>
          <a:p>
            <a:pPr indent="-311150" lvl="0" marL="457200" rtl="0" algn="l">
              <a:spcBef>
                <a:spcPts val="0"/>
              </a:spcBef>
              <a:spcAft>
                <a:spcPts val="0"/>
              </a:spcAft>
              <a:buSzPts val="1300"/>
              <a:buChar char="●"/>
            </a:pPr>
            <a:r>
              <a:rPr lang="nl"/>
              <a:t>WALs are small</a:t>
            </a:r>
            <a:endParaRPr/>
          </a:p>
          <a:p>
            <a:pPr indent="0" lvl="0" marL="0" rtl="0" algn="l">
              <a:spcBef>
                <a:spcPts val="1200"/>
              </a:spcBef>
              <a:spcAft>
                <a:spcPts val="0"/>
              </a:spcAft>
              <a:buNone/>
            </a:pPr>
            <a:r>
              <a:rPr lang="nl"/>
              <a:t>Design:</a:t>
            </a:r>
            <a:endParaRPr/>
          </a:p>
          <a:p>
            <a:pPr indent="-311150" lvl="0" marL="457200" rtl="0" algn="l">
              <a:spcBef>
                <a:spcPts val="1200"/>
              </a:spcBef>
              <a:spcAft>
                <a:spcPts val="0"/>
              </a:spcAft>
              <a:buSzPts val="1300"/>
              <a:buChar char="●"/>
            </a:pPr>
            <a:r>
              <a:rPr lang="nl"/>
              <a:t>X small WAL regions of each Y zones</a:t>
            </a:r>
            <a:endParaRPr/>
          </a:p>
          <a:p>
            <a:pPr indent="-311150" lvl="0" marL="457200" rtl="0" algn="l">
              <a:spcBef>
                <a:spcPts val="0"/>
              </a:spcBef>
              <a:spcAft>
                <a:spcPts val="0"/>
              </a:spcAft>
              <a:buSzPts val="1300"/>
              <a:buChar char="●"/>
            </a:pPr>
            <a:r>
              <a:rPr lang="nl"/>
              <a:t>Clients write</a:t>
            </a:r>
            <a:endParaRPr/>
          </a:p>
          <a:p>
            <a:pPr indent="-311150" lvl="0" marL="457200" rtl="0" algn="l">
              <a:spcBef>
                <a:spcPts val="0"/>
              </a:spcBef>
              <a:spcAft>
                <a:spcPts val="0"/>
              </a:spcAft>
              <a:buSzPts val="1300"/>
              <a:buChar char="●"/>
            </a:pPr>
            <a:r>
              <a:rPr lang="nl"/>
              <a:t>GC erases old WALs</a:t>
            </a:r>
            <a:endParaRPr/>
          </a:p>
          <a:p>
            <a:pPr indent="-311150" lvl="0" marL="457200" rtl="0" algn="l">
              <a:spcBef>
                <a:spcPts val="0"/>
              </a:spcBef>
              <a:spcAft>
                <a:spcPts val="0"/>
              </a:spcAft>
              <a:buSzPts val="1300"/>
              <a:buChar char="●"/>
            </a:pPr>
            <a:r>
              <a:rPr lang="nl"/>
              <a:t>Parallel writes with append (async)</a:t>
            </a:r>
            <a:endParaRPr/>
          </a:p>
        </p:txBody>
      </p:sp>
      <p:sp>
        <p:nvSpPr>
          <p:cNvPr id="679" name="Google Shape;679;p43"/>
          <p:cNvSpPr/>
          <p:nvPr/>
        </p:nvSpPr>
        <p:spPr>
          <a:xfrm>
            <a:off x="5294725" y="1321500"/>
            <a:ext cx="905700" cy="57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3"/>
          <p:cNvSpPr/>
          <p:nvPr/>
        </p:nvSpPr>
        <p:spPr>
          <a:xfrm>
            <a:off x="6200425" y="1321500"/>
            <a:ext cx="905700" cy="57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3"/>
          <p:cNvSpPr/>
          <p:nvPr/>
        </p:nvSpPr>
        <p:spPr>
          <a:xfrm>
            <a:off x="7106125" y="1321500"/>
            <a:ext cx="905700" cy="57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3"/>
          <p:cNvSpPr/>
          <p:nvPr/>
        </p:nvSpPr>
        <p:spPr>
          <a:xfrm>
            <a:off x="8011825" y="1321500"/>
            <a:ext cx="905700" cy="57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3"/>
          <p:cNvSpPr/>
          <p:nvPr/>
        </p:nvSpPr>
        <p:spPr>
          <a:xfrm>
            <a:off x="5294725" y="2781800"/>
            <a:ext cx="3030600" cy="57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3"/>
          <p:cNvSpPr/>
          <p:nvPr/>
        </p:nvSpPr>
        <p:spPr>
          <a:xfrm>
            <a:off x="5294725" y="2781800"/>
            <a:ext cx="1529700" cy="57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5" name="Google Shape;685;p43"/>
          <p:cNvCxnSpPr>
            <a:stCxn id="684" idx="1"/>
            <a:endCxn id="684" idx="3"/>
          </p:cNvCxnSpPr>
          <p:nvPr/>
        </p:nvCxnSpPr>
        <p:spPr>
          <a:xfrm>
            <a:off x="5294725" y="3068150"/>
            <a:ext cx="1529700" cy="0"/>
          </a:xfrm>
          <a:prstGeom prst="straightConnector1">
            <a:avLst/>
          </a:prstGeom>
          <a:noFill/>
          <a:ln cap="flat" cmpd="sng" w="9525">
            <a:solidFill>
              <a:schemeClr val="dk2"/>
            </a:solidFill>
            <a:prstDash val="solid"/>
            <a:round/>
            <a:headEnd len="med" w="med" type="none"/>
            <a:tailEnd len="med" w="med" type="triangle"/>
          </a:ln>
        </p:spPr>
      </p:cxnSp>
      <p:sp>
        <p:nvSpPr>
          <p:cNvPr id="686" name="Google Shape;686;p43"/>
          <p:cNvSpPr txBox="1"/>
          <p:nvPr/>
        </p:nvSpPr>
        <p:spPr>
          <a:xfrm>
            <a:off x="5261700" y="2480475"/>
            <a:ext cx="241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Append-only for client</a:t>
            </a:r>
            <a:endParaRPr>
              <a:solidFill>
                <a:schemeClr val="dk2"/>
              </a:solidFill>
            </a:endParaRPr>
          </a:p>
        </p:txBody>
      </p:sp>
      <p:sp>
        <p:nvSpPr>
          <p:cNvPr id="687" name="Google Shape;687;p43"/>
          <p:cNvSpPr txBox="1"/>
          <p:nvPr/>
        </p:nvSpPr>
        <p:spPr>
          <a:xfrm>
            <a:off x="5294725" y="1407750"/>
            <a:ext cx="82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solidFill>
                  <a:schemeClr val="dk2"/>
                </a:solidFill>
              </a:rPr>
              <a:t>WAL</a:t>
            </a:r>
            <a:endParaRPr>
              <a:solidFill>
                <a:schemeClr val="dk2"/>
              </a:solidFill>
            </a:endParaRPr>
          </a:p>
        </p:txBody>
      </p:sp>
      <p:sp>
        <p:nvSpPr>
          <p:cNvPr id="688" name="Google Shape;688;p43"/>
          <p:cNvSpPr/>
          <p:nvPr/>
        </p:nvSpPr>
        <p:spPr>
          <a:xfrm>
            <a:off x="5294725" y="3757025"/>
            <a:ext cx="3030600" cy="57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3"/>
          <p:cNvSpPr txBox="1"/>
          <p:nvPr/>
        </p:nvSpPr>
        <p:spPr>
          <a:xfrm>
            <a:off x="5261700" y="3466950"/>
            <a:ext cx="192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Erase-only for GC</a:t>
            </a:r>
            <a:endParaRPr>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44"/>
          <p:cNvSpPr txBox="1"/>
          <p:nvPr>
            <p:ph type="title"/>
          </p:nvPr>
        </p:nvSpPr>
        <p:spPr>
          <a:xfrm>
            <a:off x="0" y="581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Designing of L0</a:t>
            </a:r>
            <a:endParaRPr/>
          </a:p>
        </p:txBody>
      </p:sp>
      <p:sp>
        <p:nvSpPr>
          <p:cNvPr id="695" name="Google Shape;695;p44"/>
          <p:cNvSpPr txBox="1"/>
          <p:nvPr>
            <p:ph idx="1" type="body"/>
          </p:nvPr>
        </p:nvSpPr>
        <p:spPr>
          <a:xfrm>
            <a:off x="311700" y="1152475"/>
            <a:ext cx="5320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L0 properties:</a:t>
            </a:r>
            <a:endParaRPr/>
          </a:p>
          <a:p>
            <a:pPr indent="-311150" lvl="0" marL="457200" rtl="0" algn="l">
              <a:spcBef>
                <a:spcPts val="1200"/>
              </a:spcBef>
              <a:spcAft>
                <a:spcPts val="0"/>
              </a:spcAft>
              <a:buSzPts val="1300"/>
              <a:buChar char="●"/>
            </a:pPr>
            <a:r>
              <a:rPr lang="nl"/>
              <a:t>Essentially an append-only queue</a:t>
            </a:r>
            <a:endParaRPr/>
          </a:p>
          <a:p>
            <a:pPr indent="-311150" lvl="0" marL="457200" rtl="0" algn="l">
              <a:spcBef>
                <a:spcPts val="0"/>
              </a:spcBef>
              <a:spcAft>
                <a:spcPts val="0"/>
              </a:spcAft>
              <a:buSzPts val="1300"/>
              <a:buChar char="●"/>
            </a:pPr>
            <a:r>
              <a:rPr lang="nl"/>
              <a:t>Clients only read</a:t>
            </a:r>
            <a:endParaRPr/>
          </a:p>
          <a:p>
            <a:pPr indent="-311150" lvl="0" marL="457200" rtl="0" algn="l">
              <a:spcBef>
                <a:spcPts val="0"/>
              </a:spcBef>
              <a:spcAft>
                <a:spcPts val="0"/>
              </a:spcAft>
              <a:buSzPts val="1300"/>
              <a:buChar char="●"/>
            </a:pPr>
            <a:r>
              <a:rPr lang="nl"/>
              <a:t>GC writes to head and erases from tail</a:t>
            </a:r>
            <a:endParaRPr/>
          </a:p>
          <a:p>
            <a:pPr indent="-311150" lvl="0" marL="457200" rtl="0" algn="l">
              <a:spcBef>
                <a:spcPts val="0"/>
              </a:spcBef>
              <a:spcAft>
                <a:spcPts val="0"/>
              </a:spcAft>
              <a:buSzPts val="1300"/>
              <a:buChar char="●"/>
            </a:pPr>
            <a:r>
              <a:rPr lang="nl"/>
              <a:t>Data is never rewritten!</a:t>
            </a:r>
            <a:endParaRPr/>
          </a:p>
          <a:p>
            <a:pPr indent="0" lvl="0" marL="0" rtl="0" algn="l">
              <a:spcBef>
                <a:spcPts val="1200"/>
              </a:spcBef>
              <a:spcAft>
                <a:spcPts val="0"/>
              </a:spcAft>
              <a:buNone/>
            </a:pPr>
            <a:r>
              <a:rPr lang="nl"/>
              <a:t>Design:</a:t>
            </a:r>
            <a:endParaRPr/>
          </a:p>
          <a:p>
            <a:pPr indent="-311150" lvl="0" marL="457200" rtl="0" algn="l">
              <a:spcBef>
                <a:spcPts val="1200"/>
              </a:spcBef>
              <a:spcAft>
                <a:spcPts val="0"/>
              </a:spcAft>
              <a:buSzPts val="1300"/>
              <a:buChar char="●"/>
            </a:pPr>
            <a:r>
              <a:rPr lang="nl"/>
              <a:t>Circular log like an Ouroboros</a:t>
            </a:r>
            <a:endParaRPr/>
          </a:p>
          <a:p>
            <a:pPr indent="-311150" lvl="0" marL="457200" rtl="0" algn="l">
              <a:spcBef>
                <a:spcPts val="0"/>
              </a:spcBef>
              <a:spcAft>
                <a:spcPts val="0"/>
              </a:spcAft>
              <a:buSzPts val="1300"/>
              <a:buChar char="●"/>
            </a:pPr>
            <a:r>
              <a:rPr lang="nl"/>
              <a:t>Data is written to head and erased from tail</a:t>
            </a:r>
            <a:endParaRPr/>
          </a:p>
          <a:p>
            <a:pPr indent="-311150" lvl="0" marL="457200" rtl="0" algn="l">
              <a:spcBef>
                <a:spcPts val="0"/>
              </a:spcBef>
              <a:spcAft>
                <a:spcPts val="0"/>
              </a:spcAft>
              <a:buSzPts val="1300"/>
              <a:buChar char="●"/>
            </a:pPr>
            <a:r>
              <a:rPr lang="nl"/>
              <a:t>Data is read from the body</a:t>
            </a:r>
            <a:endParaRPr/>
          </a:p>
          <a:p>
            <a:pPr indent="-311150" lvl="0" marL="457200" rtl="0" algn="l">
              <a:spcBef>
                <a:spcPts val="0"/>
              </a:spcBef>
              <a:spcAft>
                <a:spcPts val="0"/>
              </a:spcAft>
              <a:buSzPts val="1300"/>
              <a:buChar char="●"/>
            </a:pPr>
            <a:r>
              <a:rPr lang="nl"/>
              <a:t>The head wraps around</a:t>
            </a:r>
            <a:endParaRPr/>
          </a:p>
        </p:txBody>
      </p:sp>
      <p:pic>
        <p:nvPicPr>
          <p:cNvPr id="696" name="Google Shape;696;p44"/>
          <p:cNvPicPr preferRelativeResize="0"/>
          <p:nvPr/>
        </p:nvPicPr>
        <p:blipFill>
          <a:blip r:embed="rId3">
            <a:alphaModFix/>
          </a:blip>
          <a:stretch>
            <a:fillRect/>
          </a:stretch>
        </p:blipFill>
        <p:spPr>
          <a:xfrm>
            <a:off x="6961312" y="509225"/>
            <a:ext cx="1574875" cy="1564800"/>
          </a:xfrm>
          <a:prstGeom prst="rect">
            <a:avLst/>
          </a:prstGeom>
          <a:noFill/>
          <a:ln>
            <a:noFill/>
          </a:ln>
        </p:spPr>
      </p:pic>
      <p:sp>
        <p:nvSpPr>
          <p:cNvPr id="697" name="Google Shape;697;p44"/>
          <p:cNvSpPr txBox="1"/>
          <p:nvPr/>
        </p:nvSpPr>
        <p:spPr>
          <a:xfrm>
            <a:off x="4294000" y="4862050"/>
            <a:ext cx="487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100">
                <a:solidFill>
                  <a:schemeClr val="accent5"/>
                </a:solidFill>
              </a:rPr>
              <a:t>https://en.wikipedia.org/wiki/Ouroboros#/media/File:Serpiente_alquimica.jpg</a:t>
            </a:r>
            <a:endParaRPr sz="1100">
              <a:solidFill>
                <a:schemeClr val="accent5"/>
              </a:solidFill>
            </a:endParaRPr>
          </a:p>
        </p:txBody>
      </p:sp>
      <p:sp>
        <p:nvSpPr>
          <p:cNvPr id="698" name="Google Shape;698;p44"/>
          <p:cNvSpPr/>
          <p:nvPr/>
        </p:nvSpPr>
        <p:spPr>
          <a:xfrm>
            <a:off x="6961238" y="2352975"/>
            <a:ext cx="1575000" cy="1564800"/>
          </a:xfrm>
          <a:prstGeom prst="donut">
            <a:avLst>
              <a:gd fmla="val 25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9" name="Google Shape;699;p44"/>
          <p:cNvCxnSpPr>
            <a:stCxn id="698" idx="0"/>
          </p:cNvCxnSpPr>
          <p:nvPr/>
        </p:nvCxnSpPr>
        <p:spPr>
          <a:xfrm flipH="1">
            <a:off x="7741838" y="2352975"/>
            <a:ext cx="6900" cy="394200"/>
          </a:xfrm>
          <a:prstGeom prst="straightConnector1">
            <a:avLst/>
          </a:prstGeom>
          <a:noFill/>
          <a:ln cap="flat" cmpd="sng" w="9525">
            <a:solidFill>
              <a:schemeClr val="dk2"/>
            </a:solidFill>
            <a:prstDash val="solid"/>
            <a:round/>
            <a:headEnd len="med" w="med" type="none"/>
            <a:tailEnd len="med" w="med" type="none"/>
          </a:ln>
        </p:spPr>
      </p:cxnSp>
      <p:cxnSp>
        <p:nvCxnSpPr>
          <p:cNvPr id="700" name="Google Shape;700;p44"/>
          <p:cNvCxnSpPr/>
          <p:nvPr/>
        </p:nvCxnSpPr>
        <p:spPr>
          <a:xfrm>
            <a:off x="7962025" y="3465575"/>
            <a:ext cx="343500" cy="222900"/>
          </a:xfrm>
          <a:prstGeom prst="straightConnector1">
            <a:avLst/>
          </a:prstGeom>
          <a:noFill/>
          <a:ln cap="flat" cmpd="sng" w="9525">
            <a:solidFill>
              <a:schemeClr val="dk2"/>
            </a:solidFill>
            <a:prstDash val="solid"/>
            <a:round/>
            <a:headEnd len="med" w="med" type="none"/>
            <a:tailEnd len="med" w="med" type="none"/>
          </a:ln>
        </p:spPr>
      </p:cxnSp>
      <p:cxnSp>
        <p:nvCxnSpPr>
          <p:cNvPr id="701" name="Google Shape;701;p44"/>
          <p:cNvCxnSpPr/>
          <p:nvPr/>
        </p:nvCxnSpPr>
        <p:spPr>
          <a:xfrm flipH="1">
            <a:off x="7938975" y="3564075"/>
            <a:ext cx="173700" cy="168000"/>
          </a:xfrm>
          <a:prstGeom prst="straightConnector1">
            <a:avLst/>
          </a:prstGeom>
          <a:noFill/>
          <a:ln cap="flat" cmpd="sng" w="9525">
            <a:solidFill>
              <a:schemeClr val="dk2"/>
            </a:solidFill>
            <a:prstDash val="solid"/>
            <a:round/>
            <a:headEnd len="med" w="med" type="none"/>
            <a:tailEnd len="med" w="med" type="triangle"/>
          </a:ln>
        </p:spPr>
      </p:cxnSp>
      <p:cxnSp>
        <p:nvCxnSpPr>
          <p:cNvPr id="702" name="Google Shape;702;p44"/>
          <p:cNvCxnSpPr/>
          <p:nvPr/>
        </p:nvCxnSpPr>
        <p:spPr>
          <a:xfrm>
            <a:off x="7753425" y="2538425"/>
            <a:ext cx="214500" cy="87000"/>
          </a:xfrm>
          <a:prstGeom prst="straightConnector1">
            <a:avLst/>
          </a:prstGeom>
          <a:noFill/>
          <a:ln cap="flat" cmpd="sng" w="9525">
            <a:solidFill>
              <a:schemeClr val="dk2"/>
            </a:solidFill>
            <a:prstDash val="solid"/>
            <a:round/>
            <a:headEnd len="med" w="med" type="none"/>
            <a:tailEnd len="med" w="med" type="triangle"/>
          </a:ln>
        </p:spPr>
      </p:cxnSp>
      <p:sp>
        <p:nvSpPr>
          <p:cNvPr id="703" name="Google Shape;703;p44"/>
          <p:cNvSpPr txBox="1"/>
          <p:nvPr/>
        </p:nvSpPr>
        <p:spPr>
          <a:xfrm>
            <a:off x="7504150" y="2074025"/>
            <a:ext cx="52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Tail</a:t>
            </a:r>
            <a:endParaRPr>
              <a:solidFill>
                <a:schemeClr val="dk2"/>
              </a:solidFill>
            </a:endParaRPr>
          </a:p>
        </p:txBody>
      </p:sp>
      <p:sp>
        <p:nvSpPr>
          <p:cNvPr id="704" name="Google Shape;704;p44"/>
          <p:cNvSpPr txBox="1"/>
          <p:nvPr/>
        </p:nvSpPr>
        <p:spPr>
          <a:xfrm>
            <a:off x="8230200" y="3564075"/>
            <a:ext cx="65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Head</a:t>
            </a:r>
            <a:endParaRPr>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Designing LN</a:t>
            </a:r>
            <a:endParaRPr/>
          </a:p>
        </p:txBody>
      </p:sp>
      <p:sp>
        <p:nvSpPr>
          <p:cNvPr id="710" name="Google Shape;710;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nl"/>
              <a:t>LN properties:</a:t>
            </a:r>
            <a:endParaRPr/>
          </a:p>
          <a:p>
            <a:pPr indent="-298767" lvl="0" marL="457200" rtl="0" algn="l">
              <a:spcBef>
                <a:spcPts val="1200"/>
              </a:spcBef>
              <a:spcAft>
                <a:spcPts val="0"/>
              </a:spcAft>
              <a:buSzPct val="100000"/>
              <a:buChar char="●"/>
            </a:pPr>
            <a:r>
              <a:rPr lang="nl"/>
              <a:t>Written to infrequently</a:t>
            </a:r>
            <a:endParaRPr/>
          </a:p>
          <a:p>
            <a:pPr indent="-298767" lvl="0" marL="457200" rtl="0" algn="l">
              <a:spcBef>
                <a:spcPts val="0"/>
              </a:spcBef>
              <a:spcAft>
                <a:spcPts val="0"/>
              </a:spcAft>
              <a:buSzPct val="100000"/>
              <a:buChar char="●"/>
            </a:pPr>
            <a:r>
              <a:rPr lang="nl"/>
              <a:t>Large tables</a:t>
            </a:r>
            <a:endParaRPr/>
          </a:p>
          <a:p>
            <a:pPr indent="-298767" lvl="0" marL="457200" rtl="0" algn="l">
              <a:spcBef>
                <a:spcPts val="0"/>
              </a:spcBef>
              <a:spcAft>
                <a:spcPts val="0"/>
              </a:spcAft>
              <a:buSzPct val="100000"/>
              <a:buChar char="●"/>
            </a:pPr>
            <a:r>
              <a:rPr lang="nl"/>
              <a:t>Tables need to be overwritten/merged</a:t>
            </a:r>
            <a:br>
              <a:rPr lang="nl"/>
            </a:br>
            <a:endParaRPr/>
          </a:p>
          <a:p>
            <a:pPr indent="0" lvl="0" marL="0" rtl="0" algn="l">
              <a:spcBef>
                <a:spcPts val="1200"/>
              </a:spcBef>
              <a:spcAft>
                <a:spcPts val="0"/>
              </a:spcAft>
              <a:buNone/>
            </a:pPr>
            <a:r>
              <a:rPr lang="nl"/>
              <a:t>Fragmented log:</a:t>
            </a:r>
            <a:endParaRPr/>
          </a:p>
          <a:p>
            <a:pPr indent="-298767" lvl="0" marL="457200" rtl="0" algn="l">
              <a:spcBef>
                <a:spcPts val="1200"/>
              </a:spcBef>
              <a:spcAft>
                <a:spcPts val="0"/>
              </a:spcAft>
              <a:buSzPct val="100000"/>
              <a:buChar char="●"/>
            </a:pPr>
            <a:r>
              <a:rPr lang="nl"/>
              <a:t>Each table, its own zones (no unnecessary resets)</a:t>
            </a:r>
            <a:endParaRPr/>
          </a:p>
          <a:p>
            <a:pPr indent="-298767" lvl="0" marL="457200" rtl="0" algn="l">
              <a:spcBef>
                <a:spcPts val="0"/>
              </a:spcBef>
              <a:spcAft>
                <a:spcPts val="0"/>
              </a:spcAft>
              <a:buSzPct val="100000"/>
              <a:buChar char="●"/>
            </a:pPr>
            <a:r>
              <a:rPr lang="nl"/>
              <a:t>As tables are large, unused data should be little…</a:t>
            </a:r>
            <a:endParaRPr/>
          </a:p>
          <a:p>
            <a:pPr indent="-298767" lvl="0" marL="457200" rtl="0" algn="l">
              <a:spcBef>
                <a:spcPts val="0"/>
              </a:spcBef>
              <a:spcAft>
                <a:spcPts val="0"/>
              </a:spcAft>
              <a:buSzPct val="100000"/>
              <a:buChar char="●"/>
            </a:pPr>
            <a:r>
              <a:rPr lang="nl"/>
              <a:t>Metadata of zone collections is stored separately</a:t>
            </a:r>
            <a:endParaRPr/>
          </a:p>
          <a:p>
            <a:pPr indent="-298767" lvl="0" marL="457200" rtl="0" algn="l">
              <a:spcBef>
                <a:spcPts val="0"/>
              </a:spcBef>
              <a:spcAft>
                <a:spcPts val="0"/>
              </a:spcAft>
              <a:buSzPct val="100000"/>
              <a:buChar char="●"/>
            </a:pPr>
            <a:r>
              <a:rPr lang="nl"/>
              <a:t>Read from collection, write to collection and reset collection</a:t>
            </a:r>
            <a:endParaRPr/>
          </a:p>
        </p:txBody>
      </p:sp>
      <p:sp>
        <p:nvSpPr>
          <p:cNvPr id="711" name="Google Shape;711;p45"/>
          <p:cNvSpPr/>
          <p:nvPr/>
        </p:nvSpPr>
        <p:spPr>
          <a:xfrm>
            <a:off x="5053100" y="2069075"/>
            <a:ext cx="3488400" cy="5967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5"/>
          <p:cNvSpPr/>
          <p:nvPr/>
        </p:nvSpPr>
        <p:spPr>
          <a:xfrm>
            <a:off x="4861875" y="2069075"/>
            <a:ext cx="1315500" cy="596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5"/>
          <p:cNvSpPr/>
          <p:nvPr/>
        </p:nvSpPr>
        <p:spPr>
          <a:xfrm>
            <a:off x="6177375" y="2069075"/>
            <a:ext cx="1315500" cy="59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714" name="Google Shape;714;p45"/>
          <p:cNvSpPr/>
          <p:nvPr/>
        </p:nvSpPr>
        <p:spPr>
          <a:xfrm>
            <a:off x="7492875" y="2069075"/>
            <a:ext cx="1315500" cy="596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5"/>
          <p:cNvSpPr txBox="1"/>
          <p:nvPr/>
        </p:nvSpPr>
        <p:spPr>
          <a:xfrm>
            <a:off x="4861875" y="2167325"/>
            <a:ext cx="15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Zone1, table3</a:t>
            </a:r>
            <a:endParaRPr>
              <a:solidFill>
                <a:schemeClr val="dk2"/>
              </a:solidFill>
            </a:endParaRPr>
          </a:p>
        </p:txBody>
      </p:sp>
      <p:sp>
        <p:nvSpPr>
          <p:cNvPr id="716" name="Google Shape;716;p45"/>
          <p:cNvSpPr txBox="1"/>
          <p:nvPr/>
        </p:nvSpPr>
        <p:spPr>
          <a:xfrm>
            <a:off x="7436450" y="2167325"/>
            <a:ext cx="15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Zone3, table1</a:t>
            </a:r>
            <a:endParaRPr>
              <a:solidFill>
                <a:schemeClr val="dk2"/>
              </a:solidFill>
            </a:endParaRPr>
          </a:p>
        </p:txBody>
      </p:sp>
      <p:sp>
        <p:nvSpPr>
          <p:cNvPr id="717" name="Google Shape;717;p45"/>
          <p:cNvSpPr txBox="1"/>
          <p:nvPr/>
        </p:nvSpPr>
        <p:spPr>
          <a:xfrm>
            <a:off x="6177375" y="2167325"/>
            <a:ext cx="15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Zone1, free</a:t>
            </a:r>
            <a:endParaRPr>
              <a:solidFill>
                <a:schemeClr val="dk2"/>
              </a:solidFill>
            </a:endParaRPr>
          </a:p>
        </p:txBody>
      </p:sp>
      <p:cxnSp>
        <p:nvCxnSpPr>
          <p:cNvPr id="718" name="Google Shape;718;p45"/>
          <p:cNvCxnSpPr>
            <a:endCxn id="713" idx="0"/>
          </p:cNvCxnSpPr>
          <p:nvPr/>
        </p:nvCxnSpPr>
        <p:spPr>
          <a:xfrm>
            <a:off x="6832125" y="1524275"/>
            <a:ext cx="3000" cy="544800"/>
          </a:xfrm>
          <a:prstGeom prst="straightConnector1">
            <a:avLst/>
          </a:prstGeom>
          <a:noFill/>
          <a:ln cap="flat" cmpd="sng" w="9525">
            <a:solidFill>
              <a:schemeClr val="dk2"/>
            </a:solidFill>
            <a:prstDash val="solid"/>
            <a:round/>
            <a:headEnd len="med" w="med" type="none"/>
            <a:tailEnd len="med" w="med" type="triangle"/>
          </a:ln>
        </p:spPr>
      </p:cxnSp>
      <p:sp>
        <p:nvSpPr>
          <p:cNvPr id="719" name="Google Shape;719;p45"/>
          <p:cNvSpPr txBox="1"/>
          <p:nvPr/>
        </p:nvSpPr>
        <p:spPr>
          <a:xfrm>
            <a:off x="6049775" y="1101325"/>
            <a:ext cx="159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solidFill>
                  <a:schemeClr val="dk2"/>
                </a:solidFill>
              </a:rPr>
              <a:t>Free zone seeker</a:t>
            </a:r>
            <a:endParaRPr>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Final design</a:t>
            </a:r>
            <a:endParaRPr/>
          </a:p>
        </p:txBody>
      </p:sp>
      <p:sp>
        <p:nvSpPr>
          <p:cNvPr id="725" name="Google Shape;725;p46"/>
          <p:cNvSpPr/>
          <p:nvPr/>
        </p:nvSpPr>
        <p:spPr>
          <a:xfrm>
            <a:off x="42396" y="3088725"/>
            <a:ext cx="1047000" cy="1043100"/>
          </a:xfrm>
          <a:prstGeom prst="donut">
            <a:avLst>
              <a:gd fmla="val 25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726" name="Google Shape;726;p46"/>
          <p:cNvSpPr/>
          <p:nvPr/>
        </p:nvSpPr>
        <p:spPr>
          <a:xfrm>
            <a:off x="1284825" y="3355300"/>
            <a:ext cx="1047000" cy="57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7" name="Google Shape;727;p46"/>
          <p:cNvCxnSpPr/>
          <p:nvPr/>
        </p:nvCxnSpPr>
        <p:spPr>
          <a:xfrm flipH="1">
            <a:off x="770975" y="3760000"/>
            <a:ext cx="173700" cy="168000"/>
          </a:xfrm>
          <a:prstGeom prst="straightConnector1">
            <a:avLst/>
          </a:prstGeom>
          <a:noFill/>
          <a:ln cap="flat" cmpd="sng" w="9525">
            <a:solidFill>
              <a:schemeClr val="dk2"/>
            </a:solidFill>
            <a:prstDash val="solid"/>
            <a:round/>
            <a:headEnd len="med" w="med" type="none"/>
            <a:tailEnd len="med" w="med" type="triangle"/>
          </a:ln>
        </p:spPr>
      </p:cxnSp>
      <p:cxnSp>
        <p:nvCxnSpPr>
          <p:cNvPr id="728" name="Google Shape;728;p46"/>
          <p:cNvCxnSpPr>
            <a:stCxn id="726" idx="1"/>
            <a:endCxn id="726" idx="3"/>
          </p:cNvCxnSpPr>
          <p:nvPr/>
        </p:nvCxnSpPr>
        <p:spPr>
          <a:xfrm>
            <a:off x="1284825" y="3641650"/>
            <a:ext cx="1047000" cy="0"/>
          </a:xfrm>
          <a:prstGeom prst="straightConnector1">
            <a:avLst/>
          </a:prstGeom>
          <a:noFill/>
          <a:ln cap="flat" cmpd="sng" w="9525">
            <a:solidFill>
              <a:schemeClr val="dk2"/>
            </a:solidFill>
            <a:prstDash val="solid"/>
            <a:round/>
            <a:headEnd len="med" w="med" type="none"/>
            <a:tailEnd len="med" w="med" type="triangle"/>
          </a:ln>
        </p:spPr>
      </p:cxnSp>
      <p:sp>
        <p:nvSpPr>
          <p:cNvPr id="729" name="Google Shape;729;p46"/>
          <p:cNvSpPr/>
          <p:nvPr/>
        </p:nvSpPr>
        <p:spPr>
          <a:xfrm>
            <a:off x="2457100" y="3355300"/>
            <a:ext cx="1047000" cy="572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0" name="Google Shape;730;p46"/>
          <p:cNvCxnSpPr>
            <a:stCxn id="729" idx="1"/>
            <a:endCxn id="729" idx="3"/>
          </p:cNvCxnSpPr>
          <p:nvPr/>
        </p:nvCxnSpPr>
        <p:spPr>
          <a:xfrm>
            <a:off x="2457100" y="3641650"/>
            <a:ext cx="1047000" cy="0"/>
          </a:xfrm>
          <a:prstGeom prst="straightConnector1">
            <a:avLst/>
          </a:prstGeom>
          <a:noFill/>
          <a:ln cap="flat" cmpd="sng" w="9525">
            <a:solidFill>
              <a:schemeClr val="dk2"/>
            </a:solidFill>
            <a:prstDash val="solid"/>
            <a:round/>
            <a:headEnd len="med" w="med" type="none"/>
            <a:tailEnd len="med" w="med" type="triangle"/>
          </a:ln>
        </p:spPr>
      </p:cxnSp>
      <p:sp>
        <p:nvSpPr>
          <p:cNvPr id="731" name="Google Shape;731;p46"/>
          <p:cNvSpPr/>
          <p:nvPr/>
        </p:nvSpPr>
        <p:spPr>
          <a:xfrm>
            <a:off x="3642096" y="3038975"/>
            <a:ext cx="1047000" cy="1043100"/>
          </a:xfrm>
          <a:prstGeom prst="donut">
            <a:avLst>
              <a:gd fmla="val 25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cxnSp>
        <p:nvCxnSpPr>
          <p:cNvPr id="732" name="Google Shape;732;p46"/>
          <p:cNvCxnSpPr/>
          <p:nvPr/>
        </p:nvCxnSpPr>
        <p:spPr>
          <a:xfrm flipH="1">
            <a:off x="4370675" y="3710250"/>
            <a:ext cx="173700" cy="168000"/>
          </a:xfrm>
          <a:prstGeom prst="straightConnector1">
            <a:avLst/>
          </a:prstGeom>
          <a:noFill/>
          <a:ln cap="flat" cmpd="sng" w="9525">
            <a:solidFill>
              <a:schemeClr val="dk2"/>
            </a:solidFill>
            <a:prstDash val="solid"/>
            <a:round/>
            <a:headEnd len="med" w="med" type="none"/>
            <a:tailEnd len="med" w="med" type="triangle"/>
          </a:ln>
        </p:spPr>
      </p:cxnSp>
      <p:sp>
        <p:nvSpPr>
          <p:cNvPr id="733" name="Google Shape;733;p46"/>
          <p:cNvSpPr/>
          <p:nvPr/>
        </p:nvSpPr>
        <p:spPr>
          <a:xfrm>
            <a:off x="4827100" y="3285800"/>
            <a:ext cx="1315500" cy="596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6"/>
          <p:cNvSpPr/>
          <p:nvPr/>
        </p:nvSpPr>
        <p:spPr>
          <a:xfrm>
            <a:off x="5186375" y="3279150"/>
            <a:ext cx="562200" cy="59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6"/>
          <p:cNvSpPr/>
          <p:nvPr/>
        </p:nvSpPr>
        <p:spPr>
          <a:xfrm>
            <a:off x="7103800" y="3282475"/>
            <a:ext cx="1315500" cy="596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6"/>
          <p:cNvSpPr/>
          <p:nvPr/>
        </p:nvSpPr>
        <p:spPr>
          <a:xfrm>
            <a:off x="7463075" y="3275825"/>
            <a:ext cx="562200" cy="59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6"/>
          <p:cNvSpPr txBox="1"/>
          <p:nvPr/>
        </p:nvSpPr>
        <p:spPr>
          <a:xfrm>
            <a:off x="6217750" y="3377400"/>
            <a:ext cx="81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solidFill>
                  <a:schemeClr val="dk2"/>
                </a:solidFill>
              </a:rPr>
              <a:t>…</a:t>
            </a:r>
            <a:endParaRPr>
              <a:solidFill>
                <a:schemeClr val="dk2"/>
              </a:solidFill>
            </a:endParaRPr>
          </a:p>
        </p:txBody>
      </p:sp>
      <p:sp>
        <p:nvSpPr>
          <p:cNvPr id="738" name="Google Shape;738;p46"/>
          <p:cNvSpPr/>
          <p:nvPr/>
        </p:nvSpPr>
        <p:spPr>
          <a:xfrm>
            <a:off x="42400" y="4369375"/>
            <a:ext cx="9032100" cy="400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6"/>
          <p:cNvSpPr txBox="1"/>
          <p:nvPr/>
        </p:nvSpPr>
        <p:spPr>
          <a:xfrm>
            <a:off x="42400" y="4369375"/>
            <a:ext cx="41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SSD strip</a:t>
            </a:r>
            <a:endParaRPr>
              <a:solidFill>
                <a:schemeClr val="dk2"/>
              </a:solidFill>
            </a:endParaRPr>
          </a:p>
        </p:txBody>
      </p:sp>
      <p:sp>
        <p:nvSpPr>
          <p:cNvPr id="740" name="Google Shape;740;p46"/>
          <p:cNvSpPr txBox="1"/>
          <p:nvPr/>
        </p:nvSpPr>
        <p:spPr>
          <a:xfrm>
            <a:off x="0" y="2642550"/>
            <a:ext cx="13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DB </a:t>
            </a:r>
            <a:r>
              <a:rPr lang="nl">
                <a:solidFill>
                  <a:schemeClr val="dk2"/>
                </a:solidFill>
              </a:rPr>
              <a:t>Metadata</a:t>
            </a:r>
            <a:endParaRPr>
              <a:solidFill>
                <a:schemeClr val="dk2"/>
              </a:solidFill>
            </a:endParaRPr>
          </a:p>
        </p:txBody>
      </p:sp>
      <p:sp>
        <p:nvSpPr>
          <p:cNvPr id="741" name="Google Shape;741;p46"/>
          <p:cNvSpPr txBox="1"/>
          <p:nvPr/>
        </p:nvSpPr>
        <p:spPr>
          <a:xfrm>
            <a:off x="2014750" y="2168850"/>
            <a:ext cx="7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WALs</a:t>
            </a:r>
            <a:endParaRPr>
              <a:solidFill>
                <a:schemeClr val="dk2"/>
              </a:solidFill>
            </a:endParaRPr>
          </a:p>
        </p:txBody>
      </p:sp>
      <p:sp>
        <p:nvSpPr>
          <p:cNvPr id="742" name="Google Shape;742;p46"/>
          <p:cNvSpPr txBox="1"/>
          <p:nvPr/>
        </p:nvSpPr>
        <p:spPr>
          <a:xfrm>
            <a:off x="3955175" y="2581950"/>
            <a:ext cx="5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L0</a:t>
            </a:r>
            <a:endParaRPr>
              <a:solidFill>
                <a:schemeClr val="dk2"/>
              </a:solidFill>
            </a:endParaRPr>
          </a:p>
        </p:txBody>
      </p:sp>
      <p:sp>
        <p:nvSpPr>
          <p:cNvPr id="743" name="Google Shape;743;p46"/>
          <p:cNvSpPr txBox="1"/>
          <p:nvPr/>
        </p:nvSpPr>
        <p:spPr>
          <a:xfrm>
            <a:off x="5970375" y="2783600"/>
            <a:ext cx="291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L1 up to LN</a:t>
            </a:r>
            <a:endParaRPr>
              <a:solidFill>
                <a:schemeClr val="dk2"/>
              </a:solidFill>
            </a:endParaRPr>
          </a:p>
        </p:txBody>
      </p:sp>
      <p:cxnSp>
        <p:nvCxnSpPr>
          <p:cNvPr id="744" name="Google Shape;744;p46"/>
          <p:cNvCxnSpPr>
            <a:endCxn id="725" idx="4"/>
          </p:cNvCxnSpPr>
          <p:nvPr/>
        </p:nvCxnSpPr>
        <p:spPr>
          <a:xfrm rot="10800000">
            <a:off x="565896" y="4131825"/>
            <a:ext cx="2100" cy="278100"/>
          </a:xfrm>
          <a:prstGeom prst="straightConnector1">
            <a:avLst/>
          </a:prstGeom>
          <a:noFill/>
          <a:ln cap="flat" cmpd="sng" w="9525">
            <a:solidFill>
              <a:schemeClr val="dk2"/>
            </a:solidFill>
            <a:prstDash val="solid"/>
            <a:round/>
            <a:headEnd len="med" w="med" type="stealth"/>
            <a:tailEnd len="med" w="med" type="triangle"/>
          </a:ln>
        </p:spPr>
      </p:cxnSp>
      <p:cxnSp>
        <p:nvCxnSpPr>
          <p:cNvPr id="745" name="Google Shape;745;p46"/>
          <p:cNvCxnSpPr>
            <a:endCxn id="726" idx="2"/>
          </p:cNvCxnSpPr>
          <p:nvPr/>
        </p:nvCxnSpPr>
        <p:spPr>
          <a:xfrm rot="10800000">
            <a:off x="1808325" y="3928000"/>
            <a:ext cx="11400" cy="447300"/>
          </a:xfrm>
          <a:prstGeom prst="straightConnector1">
            <a:avLst/>
          </a:prstGeom>
          <a:noFill/>
          <a:ln cap="flat" cmpd="sng" w="9525">
            <a:solidFill>
              <a:schemeClr val="dk2"/>
            </a:solidFill>
            <a:prstDash val="solid"/>
            <a:round/>
            <a:headEnd len="med" w="med" type="stealth"/>
            <a:tailEnd len="med" w="med" type="triangle"/>
          </a:ln>
        </p:spPr>
      </p:cxnSp>
      <p:cxnSp>
        <p:nvCxnSpPr>
          <p:cNvPr id="746" name="Google Shape;746;p46"/>
          <p:cNvCxnSpPr/>
          <p:nvPr/>
        </p:nvCxnSpPr>
        <p:spPr>
          <a:xfrm rot="10800000">
            <a:off x="4164550" y="4082075"/>
            <a:ext cx="2100" cy="278100"/>
          </a:xfrm>
          <a:prstGeom prst="straightConnector1">
            <a:avLst/>
          </a:prstGeom>
          <a:noFill/>
          <a:ln cap="flat" cmpd="sng" w="9525">
            <a:solidFill>
              <a:schemeClr val="dk2"/>
            </a:solidFill>
            <a:prstDash val="solid"/>
            <a:round/>
            <a:headEnd len="med" w="med" type="stealth"/>
            <a:tailEnd len="med" w="med" type="triangle"/>
          </a:ln>
        </p:spPr>
      </p:cxnSp>
      <p:cxnSp>
        <p:nvCxnSpPr>
          <p:cNvPr id="747" name="Google Shape;747;p46"/>
          <p:cNvCxnSpPr>
            <a:endCxn id="734" idx="2"/>
          </p:cNvCxnSpPr>
          <p:nvPr/>
        </p:nvCxnSpPr>
        <p:spPr>
          <a:xfrm rot="10800000">
            <a:off x="5467475" y="3875850"/>
            <a:ext cx="900" cy="527700"/>
          </a:xfrm>
          <a:prstGeom prst="straightConnector1">
            <a:avLst/>
          </a:prstGeom>
          <a:noFill/>
          <a:ln cap="flat" cmpd="sng" w="9525">
            <a:solidFill>
              <a:schemeClr val="dk2"/>
            </a:solidFill>
            <a:prstDash val="solid"/>
            <a:round/>
            <a:headEnd len="med" w="med" type="stealth"/>
            <a:tailEnd len="med" w="med" type="triangle"/>
          </a:ln>
        </p:spPr>
      </p:cxnSp>
      <p:cxnSp>
        <p:nvCxnSpPr>
          <p:cNvPr id="748" name="Google Shape;748;p46"/>
          <p:cNvCxnSpPr/>
          <p:nvPr/>
        </p:nvCxnSpPr>
        <p:spPr>
          <a:xfrm rot="10800000">
            <a:off x="6611950" y="3905650"/>
            <a:ext cx="12300" cy="498000"/>
          </a:xfrm>
          <a:prstGeom prst="straightConnector1">
            <a:avLst/>
          </a:prstGeom>
          <a:noFill/>
          <a:ln cap="flat" cmpd="sng" w="9525">
            <a:solidFill>
              <a:schemeClr val="dk2"/>
            </a:solidFill>
            <a:prstDash val="solid"/>
            <a:round/>
            <a:headEnd len="med" w="med" type="stealth"/>
            <a:tailEnd len="med" w="med" type="triangle"/>
          </a:ln>
        </p:spPr>
      </p:cxnSp>
      <p:cxnSp>
        <p:nvCxnSpPr>
          <p:cNvPr id="749" name="Google Shape;749;p46"/>
          <p:cNvCxnSpPr>
            <a:endCxn id="736" idx="2"/>
          </p:cNvCxnSpPr>
          <p:nvPr/>
        </p:nvCxnSpPr>
        <p:spPr>
          <a:xfrm flipH="1" rot="10800000">
            <a:off x="7730075" y="3872525"/>
            <a:ext cx="14100" cy="514200"/>
          </a:xfrm>
          <a:prstGeom prst="straightConnector1">
            <a:avLst/>
          </a:prstGeom>
          <a:noFill/>
          <a:ln cap="flat" cmpd="sng" w="9525">
            <a:solidFill>
              <a:schemeClr val="dk2"/>
            </a:solidFill>
            <a:prstDash val="solid"/>
            <a:round/>
            <a:headEnd len="med" w="med" type="stealth"/>
            <a:tailEnd len="med" w="med" type="triangle"/>
          </a:ln>
        </p:spPr>
      </p:cxnSp>
      <p:cxnSp>
        <p:nvCxnSpPr>
          <p:cNvPr id="750" name="Google Shape;750;p46"/>
          <p:cNvCxnSpPr>
            <a:endCxn id="729" idx="2"/>
          </p:cNvCxnSpPr>
          <p:nvPr/>
        </p:nvCxnSpPr>
        <p:spPr>
          <a:xfrm rot="10800000">
            <a:off x="2980600" y="3928000"/>
            <a:ext cx="900" cy="441300"/>
          </a:xfrm>
          <a:prstGeom prst="straightConnector1">
            <a:avLst/>
          </a:prstGeom>
          <a:noFill/>
          <a:ln cap="flat" cmpd="sng" w="9525">
            <a:solidFill>
              <a:schemeClr val="dk2"/>
            </a:solidFill>
            <a:prstDash val="solid"/>
            <a:round/>
            <a:headEnd len="med" w="med" type="stealth"/>
            <a:tailEnd len="med" w="med" type="triangle"/>
          </a:ln>
        </p:spPr>
      </p:cxnSp>
      <p:sp>
        <p:nvSpPr>
          <p:cNvPr id="751" name="Google Shape;751;p46"/>
          <p:cNvSpPr/>
          <p:nvPr/>
        </p:nvSpPr>
        <p:spPr>
          <a:xfrm>
            <a:off x="1532875" y="2556200"/>
            <a:ext cx="562200" cy="572700"/>
          </a:xfrm>
          <a:prstGeom prst="can">
            <a:avLst>
              <a:gd fmla="val 25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6"/>
          <p:cNvSpPr/>
          <p:nvPr/>
        </p:nvSpPr>
        <p:spPr>
          <a:xfrm>
            <a:off x="2693688" y="2556300"/>
            <a:ext cx="562200" cy="572700"/>
          </a:xfrm>
          <a:prstGeom prst="can">
            <a:avLst>
              <a:gd fmla="val 25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6"/>
          <p:cNvSpPr txBox="1"/>
          <p:nvPr/>
        </p:nvSpPr>
        <p:spPr>
          <a:xfrm>
            <a:off x="1513725" y="2569038"/>
            <a:ext cx="58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Memtable</a:t>
            </a:r>
            <a:endParaRPr>
              <a:solidFill>
                <a:schemeClr val="dk2"/>
              </a:solidFill>
            </a:endParaRPr>
          </a:p>
        </p:txBody>
      </p:sp>
      <p:sp>
        <p:nvSpPr>
          <p:cNvPr id="754" name="Google Shape;754;p46"/>
          <p:cNvSpPr txBox="1"/>
          <p:nvPr/>
        </p:nvSpPr>
        <p:spPr>
          <a:xfrm>
            <a:off x="2680188" y="2592800"/>
            <a:ext cx="58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dk2"/>
                </a:solidFill>
              </a:rPr>
              <a:t>Memtable</a:t>
            </a:r>
            <a:endParaRPr>
              <a:solidFill>
                <a:schemeClr val="dk2"/>
              </a:solidFill>
            </a:endParaRPr>
          </a:p>
        </p:txBody>
      </p:sp>
      <p:cxnSp>
        <p:nvCxnSpPr>
          <p:cNvPr id="755" name="Google Shape;755;p46"/>
          <p:cNvCxnSpPr>
            <a:stCxn id="753" idx="2"/>
            <a:endCxn id="726" idx="0"/>
          </p:cNvCxnSpPr>
          <p:nvPr/>
        </p:nvCxnSpPr>
        <p:spPr>
          <a:xfrm>
            <a:off x="1808325" y="3184638"/>
            <a:ext cx="0" cy="170700"/>
          </a:xfrm>
          <a:prstGeom prst="straightConnector1">
            <a:avLst/>
          </a:prstGeom>
          <a:noFill/>
          <a:ln cap="flat" cmpd="sng" w="9525">
            <a:solidFill>
              <a:schemeClr val="dk2"/>
            </a:solidFill>
            <a:prstDash val="solid"/>
            <a:round/>
            <a:headEnd len="med" w="med" type="stealth"/>
            <a:tailEnd len="med" w="med" type="triangle"/>
          </a:ln>
        </p:spPr>
      </p:cxnSp>
      <p:cxnSp>
        <p:nvCxnSpPr>
          <p:cNvPr id="756" name="Google Shape;756;p46"/>
          <p:cNvCxnSpPr/>
          <p:nvPr/>
        </p:nvCxnSpPr>
        <p:spPr>
          <a:xfrm>
            <a:off x="2974800" y="3183788"/>
            <a:ext cx="0" cy="171600"/>
          </a:xfrm>
          <a:prstGeom prst="straightConnector1">
            <a:avLst/>
          </a:prstGeom>
          <a:noFill/>
          <a:ln cap="flat" cmpd="sng" w="9525">
            <a:solidFill>
              <a:schemeClr val="dk2"/>
            </a:solidFill>
            <a:prstDash val="solid"/>
            <a:round/>
            <a:headEnd len="med" w="med" type="stealth"/>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Results: Zone metrics</a:t>
            </a:r>
            <a:endParaRPr/>
          </a:p>
        </p:txBody>
      </p:sp>
      <p:sp>
        <p:nvSpPr>
          <p:cNvPr id="762" name="Google Shape;762;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Our design is a PoC, </a:t>
            </a:r>
            <a:br>
              <a:rPr lang="nl"/>
            </a:br>
            <a:r>
              <a:rPr lang="nl"/>
              <a:t>but we can immediately see the issue here…</a:t>
            </a:r>
            <a:endParaRPr/>
          </a:p>
          <a:p>
            <a:pPr indent="-311150" lvl="0" marL="457200" rtl="0" algn="l">
              <a:spcBef>
                <a:spcPts val="0"/>
              </a:spcBef>
              <a:spcAft>
                <a:spcPts val="0"/>
              </a:spcAft>
              <a:buSzPts val="1300"/>
              <a:buChar char="●"/>
            </a:pPr>
            <a:r>
              <a:rPr lang="nl"/>
              <a:t>It is ok to separate on Hotness, but if a structure</a:t>
            </a:r>
            <a:br>
              <a:rPr lang="nl"/>
            </a:br>
            <a:r>
              <a:rPr lang="nl"/>
              <a:t>is too hot, it will burn up the SSD in one spot.</a:t>
            </a:r>
            <a:endParaRPr/>
          </a:p>
          <a:p>
            <a:pPr indent="-311150" lvl="0" marL="457200" rtl="0" algn="l">
              <a:spcBef>
                <a:spcPts val="0"/>
              </a:spcBef>
              <a:spcAft>
                <a:spcPts val="0"/>
              </a:spcAft>
              <a:buSzPts val="1300"/>
              <a:buChar char="●"/>
            </a:pPr>
            <a:r>
              <a:rPr lang="nl"/>
              <a:t>WALs </a:t>
            </a:r>
            <a:r>
              <a:rPr b="1" lang="nl"/>
              <a:t>NEED</a:t>
            </a:r>
            <a:r>
              <a:rPr lang="nl"/>
              <a:t> to rotate</a:t>
            </a:r>
            <a:endParaRPr/>
          </a:p>
          <a:p>
            <a:pPr indent="-311150" lvl="0" marL="457200" rtl="0" algn="l">
              <a:spcBef>
                <a:spcPts val="0"/>
              </a:spcBef>
              <a:spcAft>
                <a:spcPts val="0"/>
              </a:spcAft>
              <a:buSzPts val="1300"/>
              <a:buChar char="●"/>
            </a:pPr>
            <a:r>
              <a:rPr lang="nl"/>
              <a:t>LN </a:t>
            </a:r>
            <a:r>
              <a:rPr b="1" lang="nl"/>
              <a:t>should</a:t>
            </a:r>
            <a:r>
              <a:rPr lang="nl"/>
              <a:t> even out, not stay in the beginning.</a:t>
            </a:r>
            <a:endParaRPr/>
          </a:p>
          <a:p>
            <a:pPr indent="-311150" lvl="0" marL="457200" rtl="0" algn="l">
              <a:spcBef>
                <a:spcPts val="0"/>
              </a:spcBef>
              <a:spcAft>
                <a:spcPts val="0"/>
              </a:spcAft>
              <a:buSzPts val="1300"/>
              <a:buChar char="●"/>
            </a:pPr>
            <a:r>
              <a:rPr lang="nl"/>
              <a:t>Solution:</a:t>
            </a:r>
            <a:endParaRPr/>
          </a:p>
          <a:p>
            <a:pPr indent="-298450" lvl="1" marL="914400" rtl="0" algn="l">
              <a:spcBef>
                <a:spcPts val="0"/>
              </a:spcBef>
              <a:spcAft>
                <a:spcPts val="0"/>
              </a:spcAft>
              <a:buSzPts val="1100"/>
              <a:buChar char="○"/>
            </a:pPr>
            <a:r>
              <a:rPr lang="nl"/>
              <a:t>Add L1 .. LN and WAL to same handout routine</a:t>
            </a:r>
            <a:br>
              <a:rPr lang="nl"/>
            </a:br>
            <a:r>
              <a:rPr lang="nl"/>
              <a:t>of zones.</a:t>
            </a:r>
            <a:endParaRPr/>
          </a:p>
        </p:txBody>
      </p:sp>
      <p:pic>
        <p:nvPicPr>
          <p:cNvPr id="763" name="Google Shape;763;p47"/>
          <p:cNvPicPr preferRelativeResize="0"/>
          <p:nvPr/>
        </p:nvPicPr>
        <p:blipFill>
          <a:blip r:embed="rId3">
            <a:alphaModFix/>
          </a:blip>
          <a:stretch>
            <a:fillRect/>
          </a:stretch>
        </p:blipFill>
        <p:spPr>
          <a:xfrm>
            <a:off x="5006850" y="1995920"/>
            <a:ext cx="3311376" cy="2497000"/>
          </a:xfrm>
          <a:prstGeom prst="rect">
            <a:avLst/>
          </a:prstGeom>
          <a:noFill/>
          <a:ln>
            <a:noFill/>
          </a:ln>
        </p:spPr>
      </p:pic>
      <p:cxnSp>
        <p:nvCxnSpPr>
          <p:cNvPr id="764" name="Google Shape;764;p47"/>
          <p:cNvCxnSpPr/>
          <p:nvPr/>
        </p:nvCxnSpPr>
        <p:spPr>
          <a:xfrm>
            <a:off x="5505200" y="1656575"/>
            <a:ext cx="0" cy="682200"/>
          </a:xfrm>
          <a:prstGeom prst="straightConnector1">
            <a:avLst/>
          </a:prstGeom>
          <a:noFill/>
          <a:ln cap="flat" cmpd="sng" w="9525">
            <a:solidFill>
              <a:schemeClr val="dk2"/>
            </a:solidFill>
            <a:prstDash val="solid"/>
            <a:round/>
            <a:headEnd len="med" w="med" type="none"/>
            <a:tailEnd len="med" w="med" type="triangle"/>
          </a:ln>
        </p:spPr>
      </p:cxnSp>
      <p:cxnSp>
        <p:nvCxnSpPr>
          <p:cNvPr id="765" name="Google Shape;765;p47"/>
          <p:cNvCxnSpPr/>
          <p:nvPr/>
        </p:nvCxnSpPr>
        <p:spPr>
          <a:xfrm>
            <a:off x="5855100" y="1662400"/>
            <a:ext cx="6000" cy="1941900"/>
          </a:xfrm>
          <a:prstGeom prst="straightConnector1">
            <a:avLst/>
          </a:prstGeom>
          <a:noFill/>
          <a:ln cap="flat" cmpd="sng" w="9525">
            <a:solidFill>
              <a:schemeClr val="dk2"/>
            </a:solidFill>
            <a:prstDash val="solid"/>
            <a:round/>
            <a:headEnd len="med" w="med" type="none"/>
            <a:tailEnd len="med" w="med" type="triangle"/>
          </a:ln>
        </p:spPr>
      </p:cxnSp>
      <p:sp>
        <p:nvSpPr>
          <p:cNvPr id="766" name="Google Shape;766;p47"/>
          <p:cNvSpPr txBox="1"/>
          <p:nvPr/>
        </p:nvSpPr>
        <p:spPr>
          <a:xfrm>
            <a:off x="5143650" y="1345325"/>
            <a:ext cx="62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WAL</a:t>
            </a:r>
            <a:endParaRPr>
              <a:latin typeface="Lato"/>
              <a:ea typeface="Lato"/>
              <a:cs typeface="Lato"/>
              <a:sym typeface="Lato"/>
            </a:endParaRPr>
          </a:p>
        </p:txBody>
      </p:sp>
      <p:sp>
        <p:nvSpPr>
          <p:cNvPr id="767" name="Google Shape;767;p47"/>
          <p:cNvSpPr txBox="1"/>
          <p:nvPr/>
        </p:nvSpPr>
        <p:spPr>
          <a:xfrm>
            <a:off x="5651750" y="1345325"/>
            <a:ext cx="62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L1</a:t>
            </a:r>
            <a:endParaRPr>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Raw metrics: Diagnostics</a:t>
            </a:r>
            <a:endParaRPr/>
          </a:p>
        </p:txBody>
      </p:sp>
      <p:sp>
        <p:nvSpPr>
          <p:cNvPr id="773" name="Google Shape;773;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WALS are filled up very soon.</a:t>
            </a:r>
            <a:endParaRPr/>
          </a:p>
          <a:p>
            <a:pPr indent="-311150" lvl="0" marL="457200" rtl="0" algn="l">
              <a:spcBef>
                <a:spcPts val="0"/>
              </a:spcBef>
              <a:spcAft>
                <a:spcPts val="0"/>
              </a:spcAft>
              <a:buSzPts val="1300"/>
              <a:buChar char="●"/>
            </a:pPr>
            <a:r>
              <a:rPr lang="nl"/>
              <a:t>Why?</a:t>
            </a:r>
            <a:endParaRPr/>
          </a:p>
          <a:p>
            <a:pPr indent="-298450" lvl="1" marL="914400" rtl="0" algn="l">
              <a:spcBef>
                <a:spcPts val="0"/>
              </a:spcBef>
              <a:spcAft>
                <a:spcPts val="0"/>
              </a:spcAft>
              <a:buSzPts val="1100"/>
              <a:buChar char="○"/>
            </a:pPr>
            <a:r>
              <a:rPr lang="nl"/>
              <a:t>See picture on right</a:t>
            </a:r>
            <a:endParaRPr/>
          </a:p>
          <a:p>
            <a:pPr indent="-311150" lvl="0" marL="457200" rtl="0" algn="l">
              <a:spcBef>
                <a:spcPts val="0"/>
              </a:spcBef>
              <a:spcAft>
                <a:spcPts val="0"/>
              </a:spcAft>
              <a:buSzPts val="1300"/>
              <a:buChar char="●"/>
            </a:pPr>
            <a:r>
              <a:rPr lang="nl"/>
              <a:t>WALS are also very slow…</a:t>
            </a:r>
            <a:endParaRPr/>
          </a:p>
          <a:p>
            <a:pPr indent="-311150" lvl="0" marL="457200" rtl="0" algn="l">
              <a:spcBef>
                <a:spcPts val="0"/>
              </a:spcBef>
              <a:spcAft>
                <a:spcPts val="0"/>
              </a:spcAft>
              <a:buSzPts val="1300"/>
              <a:buChar char="●"/>
            </a:pPr>
            <a:r>
              <a:rPr lang="nl"/>
              <a:t>Why?</a:t>
            </a:r>
            <a:endParaRPr/>
          </a:p>
          <a:p>
            <a:pPr indent="-298450" lvl="1" marL="914400" rtl="0" algn="l">
              <a:spcBef>
                <a:spcPts val="0"/>
              </a:spcBef>
              <a:spcAft>
                <a:spcPts val="0"/>
              </a:spcAft>
              <a:buSzPts val="1100"/>
              <a:buChar char="○"/>
            </a:pPr>
            <a:r>
              <a:rPr lang="nl"/>
              <a:t>Only 3 concurrent writes…</a:t>
            </a:r>
            <a:endParaRPr/>
          </a:p>
          <a:p>
            <a:pPr indent="-298450" lvl="1" marL="914400" rtl="0" algn="l">
              <a:spcBef>
                <a:spcPts val="0"/>
              </a:spcBef>
              <a:spcAft>
                <a:spcPts val="0"/>
              </a:spcAft>
              <a:buSzPts val="1100"/>
              <a:buChar char="○"/>
            </a:pPr>
            <a:r>
              <a:rPr lang="nl"/>
              <a:t>Thus every 4th write needs syncing.</a:t>
            </a:r>
            <a:endParaRPr/>
          </a:p>
          <a:p>
            <a:pPr indent="-298450" lvl="1" marL="914400" rtl="0" algn="l">
              <a:spcBef>
                <a:spcPts val="0"/>
              </a:spcBef>
              <a:spcAft>
                <a:spcPts val="0"/>
              </a:spcAft>
              <a:buSzPts val="1100"/>
              <a:buChar char="○"/>
            </a:pPr>
            <a:r>
              <a:rPr lang="nl"/>
              <a:t>3 asyncs are too little compared to </a:t>
            </a:r>
            <a:br>
              <a:rPr lang="nl"/>
            </a:br>
            <a:r>
              <a:rPr lang="nl"/>
              <a:t>what the memtable can satisfy</a:t>
            </a:r>
            <a:endParaRPr/>
          </a:p>
          <a:p>
            <a:pPr indent="-298450" lvl="1" marL="914400" rtl="0" algn="l">
              <a:spcBef>
                <a:spcPts val="0"/>
              </a:spcBef>
              <a:spcAft>
                <a:spcPts val="0"/>
              </a:spcAft>
              <a:buSzPts val="1100"/>
              <a:buChar char="○"/>
            </a:pPr>
            <a:r>
              <a:rPr lang="nl"/>
              <a:t>Solution: increase async to &gt; 3</a:t>
            </a:r>
            <a:endParaRPr/>
          </a:p>
        </p:txBody>
      </p:sp>
      <p:pic>
        <p:nvPicPr>
          <p:cNvPr id="774" name="Google Shape;774;p48"/>
          <p:cNvPicPr preferRelativeResize="0"/>
          <p:nvPr/>
        </p:nvPicPr>
        <p:blipFill>
          <a:blip r:embed="rId3">
            <a:alphaModFix/>
          </a:blip>
          <a:stretch>
            <a:fillRect/>
          </a:stretch>
        </p:blipFill>
        <p:spPr>
          <a:xfrm>
            <a:off x="4023127" y="2020550"/>
            <a:ext cx="3025858" cy="2261100"/>
          </a:xfrm>
          <a:prstGeom prst="rect">
            <a:avLst/>
          </a:prstGeom>
          <a:noFill/>
          <a:ln>
            <a:noFill/>
          </a:ln>
        </p:spPr>
      </p:pic>
      <p:cxnSp>
        <p:nvCxnSpPr>
          <p:cNvPr id="775" name="Google Shape;775;p48"/>
          <p:cNvCxnSpPr/>
          <p:nvPr/>
        </p:nvCxnSpPr>
        <p:spPr>
          <a:xfrm rot="10800000">
            <a:off x="4927875" y="4035825"/>
            <a:ext cx="0" cy="769800"/>
          </a:xfrm>
          <a:prstGeom prst="straightConnector1">
            <a:avLst/>
          </a:prstGeom>
          <a:noFill/>
          <a:ln cap="flat" cmpd="sng" w="9525">
            <a:solidFill>
              <a:schemeClr val="dk2"/>
            </a:solidFill>
            <a:prstDash val="solid"/>
            <a:round/>
            <a:headEnd len="med" w="med" type="none"/>
            <a:tailEnd len="med" w="med" type="triangle"/>
          </a:ln>
        </p:spPr>
      </p:cxnSp>
      <p:sp>
        <p:nvSpPr>
          <p:cNvPr id="776" name="Google Shape;776;p48"/>
          <p:cNvSpPr txBox="1"/>
          <p:nvPr/>
        </p:nvSpPr>
        <p:spPr>
          <a:xfrm>
            <a:off x="4706275" y="4743300"/>
            <a:ext cx="57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a:t>
            </a:r>
            <a:endParaRPr>
              <a:latin typeface="Lato"/>
              <a:ea typeface="Lato"/>
              <a:cs typeface="Lato"/>
              <a:sym typeface="Lato"/>
            </a:endParaRPr>
          </a:p>
        </p:txBody>
      </p:sp>
      <p:pic>
        <p:nvPicPr>
          <p:cNvPr id="777" name="Google Shape;777;p48"/>
          <p:cNvPicPr preferRelativeResize="0"/>
          <p:nvPr/>
        </p:nvPicPr>
        <p:blipFill>
          <a:blip r:embed="rId4">
            <a:alphaModFix/>
          </a:blip>
          <a:stretch>
            <a:fillRect/>
          </a:stretch>
        </p:blipFill>
        <p:spPr>
          <a:xfrm>
            <a:off x="6785100" y="2280500"/>
            <a:ext cx="2281300" cy="1741175"/>
          </a:xfrm>
          <a:prstGeom prst="rect">
            <a:avLst/>
          </a:prstGeom>
          <a:noFill/>
          <a:ln>
            <a:noFill/>
          </a:ln>
        </p:spPr>
      </p:pic>
      <p:cxnSp>
        <p:nvCxnSpPr>
          <p:cNvPr id="778" name="Google Shape;778;p48"/>
          <p:cNvCxnSpPr/>
          <p:nvPr/>
        </p:nvCxnSpPr>
        <p:spPr>
          <a:xfrm flipH="1" rot="10800000">
            <a:off x="5096975" y="3854975"/>
            <a:ext cx="2396700" cy="991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LN is a real problem</a:t>
            </a:r>
            <a:endParaRPr/>
          </a:p>
        </p:txBody>
      </p:sp>
      <p:pic>
        <p:nvPicPr>
          <p:cNvPr id="784" name="Google Shape;784;p49"/>
          <p:cNvPicPr preferRelativeResize="0"/>
          <p:nvPr/>
        </p:nvPicPr>
        <p:blipFill>
          <a:blip r:embed="rId3">
            <a:alphaModFix/>
          </a:blip>
          <a:stretch>
            <a:fillRect/>
          </a:stretch>
        </p:blipFill>
        <p:spPr>
          <a:xfrm>
            <a:off x="239225" y="2613800"/>
            <a:ext cx="2885850" cy="2159775"/>
          </a:xfrm>
          <a:prstGeom prst="rect">
            <a:avLst/>
          </a:prstGeom>
          <a:noFill/>
          <a:ln>
            <a:noFill/>
          </a:ln>
        </p:spPr>
      </p:pic>
      <p:pic>
        <p:nvPicPr>
          <p:cNvPr id="785" name="Google Shape;785;p49"/>
          <p:cNvPicPr preferRelativeResize="0"/>
          <p:nvPr/>
        </p:nvPicPr>
        <p:blipFill>
          <a:blip r:embed="rId4">
            <a:alphaModFix/>
          </a:blip>
          <a:stretch>
            <a:fillRect/>
          </a:stretch>
        </p:blipFill>
        <p:spPr>
          <a:xfrm>
            <a:off x="3160875" y="2651964"/>
            <a:ext cx="2909851" cy="2209076"/>
          </a:xfrm>
          <a:prstGeom prst="rect">
            <a:avLst/>
          </a:prstGeom>
          <a:noFill/>
          <a:ln>
            <a:noFill/>
          </a:ln>
        </p:spPr>
      </p:pic>
      <p:pic>
        <p:nvPicPr>
          <p:cNvPr id="786" name="Google Shape;786;p49"/>
          <p:cNvPicPr preferRelativeResize="0"/>
          <p:nvPr/>
        </p:nvPicPr>
        <p:blipFill>
          <a:blip r:embed="rId5">
            <a:alphaModFix/>
          </a:blip>
          <a:stretch>
            <a:fillRect/>
          </a:stretch>
        </p:blipFill>
        <p:spPr>
          <a:xfrm>
            <a:off x="6106525" y="2733832"/>
            <a:ext cx="2738350" cy="2039743"/>
          </a:xfrm>
          <a:prstGeom prst="rect">
            <a:avLst/>
          </a:prstGeom>
          <a:noFill/>
          <a:ln>
            <a:noFill/>
          </a:ln>
        </p:spPr>
      </p:pic>
      <p:cxnSp>
        <p:nvCxnSpPr>
          <p:cNvPr id="787" name="Google Shape;787;p49"/>
          <p:cNvCxnSpPr/>
          <p:nvPr/>
        </p:nvCxnSpPr>
        <p:spPr>
          <a:xfrm flipH="1">
            <a:off x="2315200" y="2420500"/>
            <a:ext cx="886500" cy="2023500"/>
          </a:xfrm>
          <a:prstGeom prst="straightConnector1">
            <a:avLst/>
          </a:prstGeom>
          <a:noFill/>
          <a:ln cap="flat" cmpd="sng" w="9525">
            <a:solidFill>
              <a:schemeClr val="dk2"/>
            </a:solidFill>
            <a:prstDash val="solid"/>
            <a:round/>
            <a:headEnd len="med" w="med" type="none"/>
            <a:tailEnd len="med" w="med" type="triangle"/>
          </a:ln>
        </p:spPr>
      </p:cxnSp>
      <p:cxnSp>
        <p:nvCxnSpPr>
          <p:cNvPr id="788" name="Google Shape;788;p49"/>
          <p:cNvCxnSpPr/>
          <p:nvPr/>
        </p:nvCxnSpPr>
        <p:spPr>
          <a:xfrm>
            <a:off x="3190050" y="2420500"/>
            <a:ext cx="2140200" cy="2216100"/>
          </a:xfrm>
          <a:prstGeom prst="straightConnector1">
            <a:avLst/>
          </a:prstGeom>
          <a:noFill/>
          <a:ln cap="flat" cmpd="sng" w="9525">
            <a:solidFill>
              <a:schemeClr val="dk2"/>
            </a:solidFill>
            <a:prstDash val="solid"/>
            <a:round/>
            <a:headEnd len="med" w="med" type="none"/>
            <a:tailEnd len="med" w="med" type="triangle"/>
          </a:ln>
        </p:spPr>
      </p:cxnSp>
      <p:sp>
        <p:nvSpPr>
          <p:cNvPr id="789" name="Google Shape;789;p49"/>
          <p:cNvSpPr txBox="1"/>
          <p:nvPr/>
        </p:nvSpPr>
        <p:spPr>
          <a:xfrm>
            <a:off x="2484400" y="2064775"/>
            <a:ext cx="247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Not properly used (gaps)</a:t>
            </a:r>
            <a:endParaRPr>
              <a:latin typeface="Lato"/>
              <a:ea typeface="Lato"/>
              <a:cs typeface="Lato"/>
              <a:sym typeface="Lato"/>
            </a:endParaRPr>
          </a:p>
        </p:txBody>
      </p:sp>
      <p:cxnSp>
        <p:nvCxnSpPr>
          <p:cNvPr id="790" name="Google Shape;790;p49"/>
          <p:cNvCxnSpPr/>
          <p:nvPr/>
        </p:nvCxnSpPr>
        <p:spPr>
          <a:xfrm flipH="1">
            <a:off x="8350875" y="2111100"/>
            <a:ext cx="6000" cy="921300"/>
          </a:xfrm>
          <a:prstGeom prst="straightConnector1">
            <a:avLst/>
          </a:prstGeom>
          <a:noFill/>
          <a:ln cap="flat" cmpd="sng" w="9525">
            <a:solidFill>
              <a:schemeClr val="dk2"/>
            </a:solidFill>
            <a:prstDash val="solid"/>
            <a:round/>
            <a:headEnd len="med" w="med" type="none"/>
            <a:tailEnd len="med" w="med" type="triangle"/>
          </a:ln>
        </p:spPr>
      </p:cxnSp>
      <p:sp>
        <p:nvSpPr>
          <p:cNvPr id="791" name="Google Shape;791;p49"/>
          <p:cNvSpPr txBox="1"/>
          <p:nvPr/>
        </p:nvSpPr>
        <p:spPr>
          <a:xfrm>
            <a:off x="7694925" y="1801375"/>
            <a:ext cx="142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Unacceptable</a:t>
            </a:r>
            <a:endParaRPr>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LN is a real problem 2</a:t>
            </a:r>
            <a:endParaRPr/>
          </a:p>
        </p:txBody>
      </p:sp>
      <p:pic>
        <p:nvPicPr>
          <p:cNvPr id="797" name="Google Shape;797;p50"/>
          <p:cNvPicPr preferRelativeResize="0"/>
          <p:nvPr/>
        </p:nvPicPr>
        <p:blipFill>
          <a:blip r:embed="rId3">
            <a:alphaModFix/>
          </a:blip>
          <a:stretch>
            <a:fillRect/>
          </a:stretch>
        </p:blipFill>
        <p:spPr>
          <a:xfrm>
            <a:off x="432075" y="3073575"/>
            <a:ext cx="2705100" cy="2105025"/>
          </a:xfrm>
          <a:prstGeom prst="rect">
            <a:avLst/>
          </a:prstGeom>
          <a:noFill/>
          <a:ln>
            <a:noFill/>
          </a:ln>
        </p:spPr>
      </p:pic>
      <p:sp>
        <p:nvSpPr>
          <p:cNvPr id="798" name="Google Shape;798;p50"/>
          <p:cNvSpPr/>
          <p:nvPr/>
        </p:nvSpPr>
        <p:spPr>
          <a:xfrm>
            <a:off x="2052850" y="3779275"/>
            <a:ext cx="431700" cy="21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0"/>
          <p:cNvSpPr txBox="1"/>
          <p:nvPr/>
        </p:nvSpPr>
        <p:spPr>
          <a:xfrm>
            <a:off x="1466800" y="1917000"/>
            <a:ext cx="160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rgbClr val="FF0000"/>
                </a:solidFill>
                <a:latin typeface="Lato"/>
                <a:ea typeface="Lato"/>
                <a:cs typeface="Lato"/>
                <a:sym typeface="Lato"/>
              </a:rPr>
              <a:t>SSTable size on LN is smaller on LN than on L0???</a:t>
            </a:r>
            <a:endParaRPr>
              <a:solidFill>
                <a:srgbClr val="FF0000"/>
              </a:solidFill>
              <a:latin typeface="Lato"/>
              <a:ea typeface="Lato"/>
              <a:cs typeface="Lato"/>
              <a:sym typeface="Lato"/>
            </a:endParaRPr>
          </a:p>
        </p:txBody>
      </p:sp>
      <p:cxnSp>
        <p:nvCxnSpPr>
          <p:cNvPr id="800" name="Google Shape;800;p50"/>
          <p:cNvCxnSpPr>
            <a:stCxn id="799" idx="2"/>
            <a:endCxn id="798" idx="0"/>
          </p:cNvCxnSpPr>
          <p:nvPr/>
        </p:nvCxnSpPr>
        <p:spPr>
          <a:xfrm>
            <a:off x="2268700" y="2748300"/>
            <a:ext cx="0" cy="1031100"/>
          </a:xfrm>
          <a:prstGeom prst="straightConnector1">
            <a:avLst/>
          </a:prstGeom>
          <a:noFill/>
          <a:ln cap="flat" cmpd="sng" w="9525">
            <a:solidFill>
              <a:srgbClr val="FF0000"/>
            </a:solidFill>
            <a:prstDash val="solid"/>
            <a:round/>
            <a:headEnd len="med" w="med" type="none"/>
            <a:tailEnd len="med" w="med" type="triangle"/>
          </a:ln>
        </p:spPr>
      </p:cxnSp>
      <p:pic>
        <p:nvPicPr>
          <p:cNvPr id="801" name="Google Shape;801;p50"/>
          <p:cNvPicPr preferRelativeResize="0"/>
          <p:nvPr/>
        </p:nvPicPr>
        <p:blipFill>
          <a:blip r:embed="rId4">
            <a:alphaModFix/>
          </a:blip>
          <a:stretch>
            <a:fillRect/>
          </a:stretch>
        </p:blipFill>
        <p:spPr>
          <a:xfrm>
            <a:off x="3184625" y="3173275"/>
            <a:ext cx="5702024" cy="2033932"/>
          </a:xfrm>
          <a:prstGeom prst="rect">
            <a:avLst/>
          </a:prstGeom>
          <a:noFill/>
          <a:ln>
            <a:noFill/>
          </a:ln>
        </p:spPr>
      </p:pic>
      <p:sp>
        <p:nvSpPr>
          <p:cNvPr id="802" name="Google Shape;802;p50"/>
          <p:cNvSpPr txBox="1"/>
          <p:nvPr/>
        </p:nvSpPr>
        <p:spPr>
          <a:xfrm>
            <a:off x="5246475" y="2057725"/>
            <a:ext cx="208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rgbClr val="FF0000"/>
                </a:solidFill>
                <a:latin typeface="Lato"/>
                <a:ea typeface="Lato"/>
                <a:cs typeface="Lato"/>
                <a:sym typeface="Lato"/>
              </a:rPr>
              <a:t>L1 is almost ALL I/O!</a:t>
            </a:r>
            <a:endParaRPr>
              <a:solidFill>
                <a:srgbClr val="FF0000"/>
              </a:solidFill>
              <a:latin typeface="Lato"/>
              <a:ea typeface="Lato"/>
              <a:cs typeface="Lato"/>
              <a:sym typeface="Lato"/>
            </a:endParaRPr>
          </a:p>
        </p:txBody>
      </p:sp>
      <p:cxnSp>
        <p:nvCxnSpPr>
          <p:cNvPr id="803" name="Google Shape;803;p50"/>
          <p:cNvCxnSpPr>
            <a:stCxn id="802" idx="2"/>
          </p:cNvCxnSpPr>
          <p:nvPr/>
        </p:nvCxnSpPr>
        <p:spPr>
          <a:xfrm>
            <a:off x="6288525" y="2457925"/>
            <a:ext cx="2027400" cy="1992000"/>
          </a:xfrm>
          <a:prstGeom prst="straightConnector1">
            <a:avLst/>
          </a:prstGeom>
          <a:noFill/>
          <a:ln cap="flat" cmpd="sng" w="9525">
            <a:solidFill>
              <a:srgbClr val="FF0000"/>
            </a:solidFill>
            <a:prstDash val="solid"/>
            <a:round/>
            <a:headEnd len="med" w="med" type="none"/>
            <a:tailEnd len="med" w="med" type="triangle"/>
          </a:ln>
        </p:spPr>
      </p:cxnSp>
      <p:cxnSp>
        <p:nvCxnSpPr>
          <p:cNvPr id="804" name="Google Shape;804;p50"/>
          <p:cNvCxnSpPr>
            <a:stCxn id="802" idx="2"/>
          </p:cNvCxnSpPr>
          <p:nvPr/>
        </p:nvCxnSpPr>
        <p:spPr>
          <a:xfrm flipH="1">
            <a:off x="6210825" y="2457925"/>
            <a:ext cx="77700" cy="1986300"/>
          </a:xfrm>
          <a:prstGeom prst="straightConnector1">
            <a:avLst/>
          </a:prstGeom>
          <a:noFill/>
          <a:ln cap="flat" cmpd="sng" w="9525">
            <a:solidFill>
              <a:srgbClr val="FF0000"/>
            </a:solidFill>
            <a:prstDash val="solid"/>
            <a:round/>
            <a:headEnd len="med" w="med" type="none"/>
            <a:tailEnd len="med" w="med" type="triangle"/>
          </a:ln>
        </p:spPr>
      </p:cxnSp>
      <p:cxnSp>
        <p:nvCxnSpPr>
          <p:cNvPr id="805" name="Google Shape;805;p50"/>
          <p:cNvCxnSpPr>
            <a:stCxn id="802" idx="2"/>
          </p:cNvCxnSpPr>
          <p:nvPr/>
        </p:nvCxnSpPr>
        <p:spPr>
          <a:xfrm flipH="1">
            <a:off x="5102925" y="2457925"/>
            <a:ext cx="1185600" cy="20154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Solution</a:t>
            </a:r>
            <a:endParaRPr/>
          </a:p>
        </p:txBody>
      </p:sp>
      <p:sp>
        <p:nvSpPr>
          <p:cNvPr id="811" name="Google Shape;811;p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Increase LN table size. Must be bigger than L0 and must be big enough to not require too much merges.</a:t>
            </a:r>
            <a:endParaRPr/>
          </a:p>
          <a:p>
            <a:pPr indent="-311150" lvl="0" marL="457200" rtl="0" algn="l">
              <a:spcBef>
                <a:spcPts val="0"/>
              </a:spcBef>
              <a:spcAft>
                <a:spcPts val="0"/>
              </a:spcAft>
              <a:buSzPts val="1300"/>
              <a:buChar char="●"/>
            </a:pPr>
            <a:r>
              <a:rPr lang="nl"/>
              <a:t>Do not separate L1 from LN, use same space. Allows data to remain in the same zones :).</a:t>
            </a:r>
            <a:endParaRPr/>
          </a:p>
          <a:p>
            <a:pPr indent="-311150" lvl="0" marL="457200" rtl="0" algn="l">
              <a:spcBef>
                <a:spcPts val="0"/>
              </a:spcBef>
              <a:spcAft>
                <a:spcPts val="0"/>
              </a:spcAft>
              <a:buSzPts val="1300"/>
              <a:buChar char="●"/>
            </a:pPr>
            <a:r>
              <a:rPr lang="nl"/>
              <a:t>Compaction to separate thread from flushes. Compaction is too expensive.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Who uses key-value stores?</a:t>
            </a:r>
            <a:endParaRPr/>
          </a:p>
        </p:txBody>
      </p:sp>
      <p:sp>
        <p:nvSpPr>
          <p:cNvPr id="134" name="Google Shape;134;p16"/>
          <p:cNvSpPr txBox="1"/>
          <p:nvPr/>
        </p:nvSpPr>
        <p:spPr>
          <a:xfrm>
            <a:off x="440525" y="1147700"/>
            <a:ext cx="33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5" name="Google Shape;135;p16"/>
          <p:cNvPicPr preferRelativeResize="0"/>
          <p:nvPr/>
        </p:nvPicPr>
        <p:blipFill>
          <a:blip r:embed="rId3">
            <a:alphaModFix/>
          </a:blip>
          <a:stretch>
            <a:fillRect/>
          </a:stretch>
        </p:blipFill>
        <p:spPr>
          <a:xfrm>
            <a:off x="3414313" y="1978850"/>
            <a:ext cx="1212426" cy="1185776"/>
          </a:xfrm>
          <a:prstGeom prst="rect">
            <a:avLst/>
          </a:prstGeom>
          <a:noFill/>
          <a:ln>
            <a:noFill/>
          </a:ln>
        </p:spPr>
      </p:pic>
      <p:pic>
        <p:nvPicPr>
          <p:cNvPr id="136" name="Google Shape;136;p16"/>
          <p:cNvPicPr preferRelativeResize="0"/>
          <p:nvPr/>
        </p:nvPicPr>
        <p:blipFill>
          <a:blip r:embed="rId4">
            <a:alphaModFix/>
          </a:blip>
          <a:stretch>
            <a:fillRect/>
          </a:stretch>
        </p:blipFill>
        <p:spPr>
          <a:xfrm>
            <a:off x="4883113" y="1198875"/>
            <a:ext cx="3660987" cy="2745740"/>
          </a:xfrm>
          <a:prstGeom prst="rect">
            <a:avLst/>
          </a:prstGeom>
          <a:noFill/>
          <a:ln>
            <a:noFill/>
          </a:ln>
        </p:spPr>
      </p:pic>
      <p:sp>
        <p:nvSpPr>
          <p:cNvPr id="137" name="Google Shape;137;p16"/>
          <p:cNvSpPr txBox="1"/>
          <p:nvPr/>
        </p:nvSpPr>
        <p:spPr>
          <a:xfrm>
            <a:off x="210400" y="2386663"/>
            <a:ext cx="3305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300">
                <a:solidFill>
                  <a:schemeClr val="accent1"/>
                </a:solidFill>
                <a:latin typeface="Lato"/>
                <a:ea typeface="Lato"/>
                <a:cs typeface="Lato"/>
                <a:sym typeface="Lato"/>
              </a:rPr>
              <a:t>They are used everywhere!</a:t>
            </a:r>
            <a:br>
              <a:rPr lang="nl" sz="1800">
                <a:solidFill>
                  <a:schemeClr val="lt2"/>
                </a:solidFill>
              </a:rPr>
            </a:br>
            <a:endParaRPr/>
          </a:p>
        </p:txBody>
      </p:sp>
      <p:pic>
        <p:nvPicPr>
          <p:cNvPr id="138" name="Google Shape;138;p16"/>
          <p:cNvPicPr preferRelativeResize="0"/>
          <p:nvPr/>
        </p:nvPicPr>
        <p:blipFill>
          <a:blip r:embed="rId5">
            <a:alphaModFix/>
          </a:blip>
          <a:stretch>
            <a:fillRect/>
          </a:stretch>
        </p:blipFill>
        <p:spPr>
          <a:xfrm>
            <a:off x="3516090" y="3064775"/>
            <a:ext cx="1110347" cy="693338"/>
          </a:xfrm>
          <a:prstGeom prst="rect">
            <a:avLst/>
          </a:prstGeom>
          <a:noFill/>
          <a:ln>
            <a:noFill/>
          </a:ln>
        </p:spPr>
      </p:pic>
      <p:pic>
        <p:nvPicPr>
          <p:cNvPr id="139" name="Google Shape;139;p16"/>
          <p:cNvPicPr preferRelativeResize="0"/>
          <p:nvPr/>
        </p:nvPicPr>
        <p:blipFill>
          <a:blip r:embed="rId6">
            <a:alphaModFix/>
          </a:blip>
          <a:stretch>
            <a:fillRect/>
          </a:stretch>
        </p:blipFill>
        <p:spPr>
          <a:xfrm>
            <a:off x="4942775" y="2110250"/>
            <a:ext cx="960952" cy="922958"/>
          </a:xfrm>
          <a:prstGeom prst="rect">
            <a:avLst/>
          </a:prstGeom>
          <a:noFill/>
          <a:ln>
            <a:noFill/>
          </a:ln>
        </p:spPr>
      </p:pic>
      <p:pic>
        <p:nvPicPr>
          <p:cNvPr id="140" name="Google Shape;140;p16"/>
          <p:cNvPicPr preferRelativeResize="0"/>
          <p:nvPr/>
        </p:nvPicPr>
        <p:blipFill>
          <a:blip r:embed="rId7">
            <a:alphaModFix/>
          </a:blip>
          <a:stretch>
            <a:fillRect/>
          </a:stretch>
        </p:blipFill>
        <p:spPr>
          <a:xfrm>
            <a:off x="2269950" y="2069362"/>
            <a:ext cx="989443" cy="1004774"/>
          </a:xfrm>
          <a:prstGeom prst="rect">
            <a:avLst/>
          </a:prstGeom>
          <a:noFill/>
          <a:ln>
            <a:noFill/>
          </a:ln>
        </p:spPr>
      </p:pic>
      <p:pic>
        <p:nvPicPr>
          <p:cNvPr id="141" name="Google Shape;141;p16"/>
          <p:cNvPicPr preferRelativeResize="0"/>
          <p:nvPr/>
        </p:nvPicPr>
        <p:blipFill>
          <a:blip r:embed="rId8">
            <a:alphaModFix/>
          </a:blip>
          <a:stretch>
            <a:fillRect/>
          </a:stretch>
        </p:blipFill>
        <p:spPr>
          <a:xfrm>
            <a:off x="4720300" y="3165825"/>
            <a:ext cx="1774444" cy="491250"/>
          </a:xfrm>
          <a:prstGeom prst="rect">
            <a:avLst/>
          </a:prstGeom>
          <a:noFill/>
          <a:ln>
            <a:noFill/>
          </a:ln>
        </p:spPr>
      </p:pic>
      <p:pic>
        <p:nvPicPr>
          <p:cNvPr id="142" name="Google Shape;142;p16"/>
          <p:cNvPicPr preferRelativeResize="0"/>
          <p:nvPr/>
        </p:nvPicPr>
        <p:blipFill>
          <a:blip r:embed="rId9">
            <a:alphaModFix/>
          </a:blip>
          <a:stretch>
            <a:fillRect/>
          </a:stretch>
        </p:blipFill>
        <p:spPr>
          <a:xfrm>
            <a:off x="6648615" y="3140675"/>
            <a:ext cx="960952" cy="491255"/>
          </a:xfrm>
          <a:prstGeom prst="rect">
            <a:avLst/>
          </a:prstGeom>
          <a:noFill/>
          <a:ln>
            <a:noFill/>
          </a:ln>
        </p:spPr>
      </p:pic>
      <p:pic>
        <p:nvPicPr>
          <p:cNvPr id="143" name="Google Shape;143;p16"/>
          <p:cNvPicPr preferRelativeResize="0"/>
          <p:nvPr/>
        </p:nvPicPr>
        <p:blipFill>
          <a:blip r:embed="rId10">
            <a:alphaModFix/>
          </a:blip>
          <a:stretch>
            <a:fillRect/>
          </a:stretch>
        </p:blipFill>
        <p:spPr>
          <a:xfrm>
            <a:off x="7072363" y="3789689"/>
            <a:ext cx="929075" cy="947075"/>
          </a:xfrm>
          <a:prstGeom prst="rect">
            <a:avLst/>
          </a:prstGeom>
          <a:noFill/>
          <a:ln>
            <a:noFill/>
          </a:ln>
        </p:spPr>
      </p:pic>
      <p:pic>
        <p:nvPicPr>
          <p:cNvPr id="144" name="Google Shape;144;p16"/>
          <p:cNvPicPr preferRelativeResize="0"/>
          <p:nvPr/>
        </p:nvPicPr>
        <p:blipFill>
          <a:blip r:embed="rId11">
            <a:alphaModFix/>
          </a:blip>
          <a:stretch>
            <a:fillRect/>
          </a:stretch>
        </p:blipFill>
        <p:spPr>
          <a:xfrm>
            <a:off x="2868740" y="3825713"/>
            <a:ext cx="1263301" cy="875049"/>
          </a:xfrm>
          <a:prstGeom prst="rect">
            <a:avLst/>
          </a:prstGeom>
          <a:noFill/>
          <a:ln>
            <a:noFill/>
          </a:ln>
        </p:spPr>
      </p:pic>
      <p:pic>
        <p:nvPicPr>
          <p:cNvPr id="145" name="Google Shape;145;p16"/>
          <p:cNvPicPr preferRelativeResize="0"/>
          <p:nvPr/>
        </p:nvPicPr>
        <p:blipFill>
          <a:blip r:embed="rId12">
            <a:alphaModFix/>
          </a:blip>
          <a:stretch>
            <a:fillRect/>
          </a:stretch>
        </p:blipFill>
        <p:spPr>
          <a:xfrm>
            <a:off x="4832138" y="3825725"/>
            <a:ext cx="1389426" cy="875025"/>
          </a:xfrm>
          <a:prstGeom prst="rect">
            <a:avLst/>
          </a:prstGeom>
          <a:noFill/>
          <a:ln>
            <a:noFill/>
          </a:ln>
        </p:spPr>
      </p:pic>
      <p:sp>
        <p:nvSpPr>
          <p:cNvPr id="146" name="Google Shape;146;p16"/>
          <p:cNvSpPr txBox="1"/>
          <p:nvPr/>
        </p:nvSpPr>
        <p:spPr>
          <a:xfrm>
            <a:off x="4261925" y="4032375"/>
            <a:ext cx="370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sz="1800">
                <a:solidFill>
                  <a:schemeClr val="dk2"/>
                </a:solidFill>
              </a:rPr>
              <a:t>+</a:t>
            </a:r>
            <a:endParaRPr b="1" sz="1800">
              <a:solidFill>
                <a:schemeClr val="dk2"/>
              </a:solidFill>
            </a:endParaRPr>
          </a:p>
        </p:txBody>
      </p:sp>
      <p:sp>
        <p:nvSpPr>
          <p:cNvPr id="147" name="Google Shape;147;p16"/>
          <p:cNvSpPr txBox="1"/>
          <p:nvPr/>
        </p:nvSpPr>
        <p:spPr>
          <a:xfrm>
            <a:off x="6528188" y="4032363"/>
            <a:ext cx="370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sz="1800">
                <a:solidFill>
                  <a:schemeClr val="dk2"/>
                </a:solidFill>
              </a:rPr>
              <a:t>=</a:t>
            </a:r>
            <a:endParaRPr b="1" sz="1800">
              <a:solidFill>
                <a:schemeClr val="dk2"/>
              </a:solidFill>
            </a:endParaRPr>
          </a:p>
        </p:txBody>
      </p:sp>
      <p:sp>
        <p:nvSpPr>
          <p:cNvPr id="148" name="Google Shape;148;p16"/>
          <p:cNvSpPr txBox="1"/>
          <p:nvPr/>
        </p:nvSpPr>
        <p:spPr>
          <a:xfrm>
            <a:off x="8174800" y="3989738"/>
            <a:ext cx="370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sz="1800">
                <a:solidFill>
                  <a:schemeClr val="dk2"/>
                </a:solidFill>
              </a:rPr>
              <a:t>!</a:t>
            </a:r>
            <a:endParaRPr b="1" sz="1800">
              <a:solidFill>
                <a:schemeClr val="dk2"/>
              </a:solidFill>
            </a:endParaRPr>
          </a:p>
        </p:txBody>
      </p:sp>
      <p:sp>
        <p:nvSpPr>
          <p:cNvPr id="149" name="Google Shape;149;p16"/>
          <p:cNvSpPr txBox="1"/>
          <p:nvPr/>
        </p:nvSpPr>
        <p:spPr>
          <a:xfrm>
            <a:off x="2895300" y="4826675"/>
            <a:ext cx="121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0" name="Google Shape;150;p16"/>
          <p:cNvSpPr txBox="1"/>
          <p:nvPr/>
        </p:nvSpPr>
        <p:spPr>
          <a:xfrm>
            <a:off x="4738763" y="4700750"/>
            <a:ext cx="15762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nl" sz="1300">
                <a:solidFill>
                  <a:schemeClr val="accent1"/>
                </a:solidFill>
                <a:latin typeface="Lato"/>
                <a:ea typeface="Lato"/>
                <a:cs typeface="Lato"/>
                <a:sym typeface="Lato"/>
              </a:rPr>
              <a:t>Key-value store</a:t>
            </a:r>
            <a:endParaRPr sz="1300">
              <a:solidFill>
                <a:schemeClr val="accent1"/>
              </a:solidFill>
              <a:latin typeface="Lato"/>
              <a:ea typeface="Lato"/>
              <a:cs typeface="Lato"/>
              <a:sym typeface="Lato"/>
            </a:endParaRPr>
          </a:p>
        </p:txBody>
      </p:sp>
      <p:sp>
        <p:nvSpPr>
          <p:cNvPr id="151" name="Google Shape;151;p16"/>
          <p:cNvSpPr txBox="1"/>
          <p:nvPr/>
        </p:nvSpPr>
        <p:spPr>
          <a:xfrm>
            <a:off x="2580150" y="4700750"/>
            <a:ext cx="1842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sz="1300">
                <a:solidFill>
                  <a:schemeClr val="accent1"/>
                </a:solidFill>
                <a:latin typeface="Lato"/>
                <a:ea typeface="Lato"/>
                <a:cs typeface="Lato"/>
                <a:sym typeface="Lato"/>
              </a:rPr>
              <a:t>Relational database</a:t>
            </a:r>
            <a:endParaRPr>
              <a:solidFill>
                <a:schemeClr val="dk2"/>
              </a:solidFill>
            </a:endParaRPr>
          </a:p>
        </p:txBody>
      </p:sp>
      <p:sp>
        <p:nvSpPr>
          <p:cNvPr id="152" name="Google Shape;152;p16"/>
          <p:cNvSpPr txBox="1"/>
          <p:nvPr/>
        </p:nvSpPr>
        <p:spPr>
          <a:xfrm>
            <a:off x="6705863" y="4700750"/>
            <a:ext cx="15762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nl" sz="1300">
                <a:solidFill>
                  <a:schemeClr val="accent1"/>
                </a:solidFill>
                <a:latin typeface="Lato"/>
                <a:ea typeface="Lato"/>
                <a:cs typeface="Lato"/>
                <a:sym typeface="Lato"/>
              </a:rPr>
              <a:t>MyRocks</a:t>
            </a:r>
            <a:endParaRPr sz="1300">
              <a:solidFill>
                <a:schemeClr val="accent1"/>
              </a:solidFill>
              <a:latin typeface="Lato"/>
              <a:ea typeface="Lato"/>
              <a:cs typeface="Lato"/>
              <a:sym typeface="Lato"/>
            </a:endParaRPr>
          </a:p>
        </p:txBody>
      </p:sp>
      <p:sp>
        <p:nvSpPr>
          <p:cNvPr id="153" name="Google Shape;153;p16"/>
          <p:cNvSpPr txBox="1"/>
          <p:nvPr/>
        </p:nvSpPr>
        <p:spPr>
          <a:xfrm>
            <a:off x="0" y="3937600"/>
            <a:ext cx="2709900" cy="985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nl" sz="1300">
                <a:solidFill>
                  <a:schemeClr val="accent1"/>
                </a:solidFill>
                <a:latin typeface="Lato"/>
                <a:ea typeface="Lato"/>
                <a:cs typeface="Lato"/>
                <a:sym typeface="Lato"/>
              </a:rPr>
              <a:t>For everything.</a:t>
            </a:r>
            <a:endParaRPr sz="1300">
              <a:solidFill>
                <a:schemeClr val="accent1"/>
              </a:solidFill>
              <a:latin typeface="Lato"/>
              <a:ea typeface="Lato"/>
              <a:cs typeface="Lato"/>
              <a:sym typeface="Lato"/>
            </a:endParaRPr>
          </a:p>
          <a:p>
            <a:pPr indent="0" lvl="0" marL="0" marR="0" rtl="0" algn="ctr">
              <a:lnSpc>
                <a:spcPct val="100000"/>
              </a:lnSpc>
              <a:spcBef>
                <a:spcPts val="0"/>
              </a:spcBef>
              <a:spcAft>
                <a:spcPts val="0"/>
              </a:spcAft>
              <a:buNone/>
            </a:pPr>
            <a:r>
              <a:rPr lang="nl" sz="1300">
                <a:solidFill>
                  <a:schemeClr val="accent1"/>
                </a:solidFill>
                <a:latin typeface="Lato"/>
                <a:ea typeface="Lato"/>
                <a:cs typeface="Lato"/>
                <a:sym typeface="Lato"/>
              </a:rPr>
              <a:t>Even where it might not be expected… (also MongoRocks, Rocksandra)</a:t>
            </a:r>
            <a:endParaRPr/>
          </a:p>
        </p:txBody>
      </p:sp>
      <p:pic>
        <p:nvPicPr>
          <p:cNvPr id="154" name="Google Shape;154;p16"/>
          <p:cNvPicPr preferRelativeResize="0"/>
          <p:nvPr/>
        </p:nvPicPr>
        <p:blipFill>
          <a:blip r:embed="rId13">
            <a:alphaModFix/>
          </a:blip>
          <a:stretch>
            <a:fillRect/>
          </a:stretch>
        </p:blipFill>
        <p:spPr>
          <a:xfrm>
            <a:off x="7503775" y="2107888"/>
            <a:ext cx="875025" cy="875025"/>
          </a:xfrm>
          <a:prstGeom prst="rect">
            <a:avLst/>
          </a:prstGeom>
          <a:noFill/>
          <a:ln>
            <a:noFill/>
          </a:ln>
        </p:spPr>
      </p:pic>
      <p:pic>
        <p:nvPicPr>
          <p:cNvPr id="155" name="Google Shape;155;p16"/>
          <p:cNvPicPr preferRelativeResize="0"/>
          <p:nvPr/>
        </p:nvPicPr>
        <p:blipFill>
          <a:blip r:embed="rId14">
            <a:alphaModFix/>
          </a:blip>
          <a:stretch>
            <a:fillRect/>
          </a:stretch>
        </p:blipFill>
        <p:spPr>
          <a:xfrm>
            <a:off x="2069963" y="3015586"/>
            <a:ext cx="1389425" cy="7815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Storage medium: </a:t>
            </a:r>
            <a:r>
              <a:rPr lang="nl"/>
              <a:t>Solid State Drive (SSD)</a:t>
            </a:r>
            <a:endParaRPr/>
          </a:p>
        </p:txBody>
      </p:sp>
      <p:sp>
        <p:nvSpPr>
          <p:cNvPr id="161" name="Google Shape;161;p17"/>
          <p:cNvSpPr txBox="1"/>
          <p:nvPr>
            <p:ph idx="1" type="body"/>
          </p:nvPr>
        </p:nvSpPr>
        <p:spPr>
          <a:xfrm>
            <a:off x="0" y="1889625"/>
            <a:ext cx="8520600" cy="3162300"/>
          </a:xfrm>
          <a:prstGeom prst="rect">
            <a:avLst/>
          </a:prstGeom>
        </p:spPr>
        <p:txBody>
          <a:bodyPr anchorCtr="0" anchor="t" bIns="91425" lIns="91425" spcFirstLastPara="1" rIns="91425" wrap="square" tIns="91425">
            <a:normAutofit fontScale="62500" lnSpcReduction="20000"/>
          </a:bodyPr>
          <a:lstStyle/>
          <a:p>
            <a:pPr indent="0" lvl="0" marL="0" rtl="0" algn="l">
              <a:lnSpc>
                <a:spcPct val="100000"/>
              </a:lnSpc>
              <a:spcBef>
                <a:spcPts val="0"/>
              </a:spcBef>
              <a:spcAft>
                <a:spcPts val="0"/>
              </a:spcAft>
              <a:buNone/>
            </a:pPr>
            <a:r>
              <a:rPr lang="nl" sz="2455"/>
              <a:t>Why?</a:t>
            </a:r>
            <a:endParaRPr sz="2455"/>
          </a:p>
          <a:p>
            <a:pPr indent="-326061" lvl="0" marL="457200" rtl="0" algn="l">
              <a:lnSpc>
                <a:spcPct val="100000"/>
              </a:lnSpc>
              <a:spcBef>
                <a:spcPts val="1200"/>
              </a:spcBef>
              <a:spcAft>
                <a:spcPts val="0"/>
              </a:spcAft>
              <a:buSzPct val="100000"/>
              <a:buChar char="●"/>
            </a:pPr>
            <a:r>
              <a:rPr lang="nl" sz="2455"/>
              <a:t>Common storage medium 💾     </a:t>
            </a:r>
            <a:endParaRPr sz="2455"/>
          </a:p>
          <a:p>
            <a:pPr indent="-326061" lvl="0" marL="457200" rtl="0" algn="l">
              <a:lnSpc>
                <a:spcPct val="100000"/>
              </a:lnSpc>
              <a:spcBef>
                <a:spcPts val="0"/>
              </a:spcBef>
              <a:spcAft>
                <a:spcPts val="0"/>
              </a:spcAft>
              <a:buSzPct val="100000"/>
              <a:buChar char="●"/>
            </a:pPr>
            <a:r>
              <a:rPr lang="nl" sz="2455"/>
              <a:t>Fast I/O 🗲</a:t>
            </a:r>
            <a:endParaRPr sz="2455"/>
          </a:p>
          <a:p>
            <a:pPr indent="-326061" lvl="0" marL="457200" rtl="0" algn="l">
              <a:lnSpc>
                <a:spcPct val="100000"/>
              </a:lnSpc>
              <a:spcBef>
                <a:spcPts val="0"/>
              </a:spcBef>
              <a:spcAft>
                <a:spcPts val="0"/>
              </a:spcAft>
              <a:buSzPct val="100000"/>
              <a:buChar char="●"/>
            </a:pPr>
            <a:r>
              <a:rPr lang="nl" sz="2455"/>
              <a:t>Affordable</a:t>
            </a:r>
            <a:r>
              <a:rPr lang="nl" sz="2455"/>
              <a:t>💰</a:t>
            </a:r>
            <a:endParaRPr sz="2455"/>
          </a:p>
          <a:p>
            <a:pPr indent="-326061" lvl="0" marL="457200" rtl="0" algn="l">
              <a:lnSpc>
                <a:spcPct val="100000"/>
              </a:lnSpc>
              <a:spcBef>
                <a:spcPts val="0"/>
              </a:spcBef>
              <a:spcAft>
                <a:spcPts val="0"/>
              </a:spcAft>
              <a:buSzPct val="100000"/>
              <a:buChar char="●"/>
            </a:pPr>
            <a:r>
              <a:rPr lang="nl" sz="2455"/>
              <a:t>More green than HDDs🍃</a:t>
            </a:r>
            <a:endParaRPr sz="2455"/>
          </a:p>
          <a:p>
            <a:pPr indent="0" lvl="0" marL="0" rtl="0" algn="l">
              <a:lnSpc>
                <a:spcPct val="100000"/>
              </a:lnSpc>
              <a:spcBef>
                <a:spcPts val="1200"/>
              </a:spcBef>
              <a:spcAft>
                <a:spcPts val="0"/>
              </a:spcAft>
              <a:buNone/>
            </a:pPr>
            <a:r>
              <a:rPr lang="nl" sz="2455"/>
              <a:t>How de we use it</a:t>
            </a:r>
            <a:r>
              <a:rPr lang="nl" sz="2455"/>
              <a:t>?</a:t>
            </a:r>
            <a:endParaRPr sz="2455"/>
          </a:p>
          <a:p>
            <a:pPr indent="-326061" lvl="0" marL="457200" rtl="0" algn="l">
              <a:lnSpc>
                <a:spcPct val="100000"/>
              </a:lnSpc>
              <a:spcBef>
                <a:spcPts val="1200"/>
              </a:spcBef>
              <a:spcAft>
                <a:spcPts val="0"/>
              </a:spcAft>
              <a:buSzPct val="100000"/>
              <a:buChar char="●"/>
            </a:pPr>
            <a:r>
              <a:rPr lang="nl" sz="2455"/>
              <a:t>Three types of internal operations:</a:t>
            </a:r>
            <a:endParaRPr sz="2455"/>
          </a:p>
          <a:p>
            <a:pPr indent="-318124" lvl="1" marL="914400" rtl="0" algn="l">
              <a:lnSpc>
                <a:spcPct val="100000"/>
              </a:lnSpc>
              <a:spcBef>
                <a:spcPts val="0"/>
              </a:spcBef>
              <a:spcAft>
                <a:spcPts val="0"/>
              </a:spcAft>
              <a:buSzPct val="100000"/>
              <a:buChar char="○"/>
            </a:pPr>
            <a:r>
              <a:rPr lang="nl" sz="2255"/>
              <a:t>Read</a:t>
            </a:r>
            <a:endParaRPr sz="2255"/>
          </a:p>
          <a:p>
            <a:pPr indent="-318124" lvl="1" marL="914400" rtl="0" algn="l">
              <a:lnSpc>
                <a:spcPct val="100000"/>
              </a:lnSpc>
              <a:spcBef>
                <a:spcPts val="0"/>
              </a:spcBef>
              <a:spcAft>
                <a:spcPts val="0"/>
              </a:spcAft>
              <a:buSzPct val="100000"/>
              <a:buChar char="○"/>
            </a:pPr>
            <a:r>
              <a:rPr b="1" lang="nl" sz="2255"/>
              <a:t>Expensive</a:t>
            </a:r>
            <a:r>
              <a:rPr lang="nl" sz="2255"/>
              <a:t> write (</a:t>
            </a:r>
            <a:r>
              <a:rPr lang="nl" sz="2255">
                <a:solidFill>
                  <a:srgbClr val="FF0000"/>
                </a:solidFill>
              </a:rPr>
              <a:t>but</a:t>
            </a:r>
            <a:r>
              <a:rPr lang="nl" sz="2255"/>
              <a:t> </a:t>
            </a:r>
            <a:r>
              <a:rPr lang="nl" sz="2255">
                <a:solidFill>
                  <a:srgbClr val="FF0000"/>
                </a:solidFill>
              </a:rPr>
              <a:t>no overwrite!</a:t>
            </a:r>
            <a:r>
              <a:rPr lang="nl" sz="2255"/>
              <a:t>)</a:t>
            </a:r>
            <a:endParaRPr sz="2255"/>
          </a:p>
          <a:p>
            <a:pPr indent="-318124" lvl="1" marL="914400" rtl="0" algn="l">
              <a:lnSpc>
                <a:spcPct val="100000"/>
              </a:lnSpc>
              <a:spcBef>
                <a:spcPts val="0"/>
              </a:spcBef>
              <a:spcAft>
                <a:spcPts val="0"/>
              </a:spcAft>
              <a:buSzPct val="100000"/>
              <a:buChar char="○"/>
            </a:pPr>
            <a:r>
              <a:rPr lang="nl" sz="2255"/>
              <a:t>Even more </a:t>
            </a:r>
            <a:r>
              <a:rPr b="1" lang="nl" sz="2255"/>
              <a:t>expensive</a:t>
            </a:r>
            <a:r>
              <a:rPr lang="nl" sz="2255"/>
              <a:t> erase</a:t>
            </a:r>
            <a:endParaRPr sz="2255"/>
          </a:p>
          <a:p>
            <a:pPr indent="-326061" lvl="0" marL="457200" rtl="0" algn="l">
              <a:lnSpc>
                <a:spcPct val="100000"/>
              </a:lnSpc>
              <a:spcBef>
                <a:spcPts val="0"/>
              </a:spcBef>
              <a:spcAft>
                <a:spcPts val="0"/>
              </a:spcAft>
              <a:buSzPct val="100000"/>
              <a:buChar char="●"/>
            </a:pPr>
            <a:r>
              <a:rPr lang="nl" sz="2455"/>
              <a:t>Divided into “erase blocks”/“zones”, the erasure unit</a:t>
            </a:r>
            <a:endParaRPr sz="2455">
              <a:solidFill>
                <a:srgbClr val="FF0000"/>
              </a:solidFill>
            </a:endParaRPr>
          </a:p>
          <a:p>
            <a:pPr indent="0" lvl="0" marL="914400" rtl="0" algn="l">
              <a:spcBef>
                <a:spcPts val="1200"/>
              </a:spcBef>
              <a:spcAft>
                <a:spcPts val="1200"/>
              </a:spcAft>
              <a:buNone/>
            </a:pPr>
            <a:r>
              <a:t/>
            </a:r>
            <a:endParaRPr/>
          </a:p>
        </p:txBody>
      </p:sp>
      <p:pic>
        <p:nvPicPr>
          <p:cNvPr id="162" name="Google Shape;162;p17"/>
          <p:cNvPicPr preferRelativeResize="0"/>
          <p:nvPr/>
        </p:nvPicPr>
        <p:blipFill>
          <a:blip r:embed="rId3">
            <a:alphaModFix/>
          </a:blip>
          <a:stretch>
            <a:fillRect/>
          </a:stretch>
        </p:blipFill>
        <p:spPr>
          <a:xfrm>
            <a:off x="5371425" y="2082800"/>
            <a:ext cx="2381276" cy="2381276"/>
          </a:xfrm>
          <a:prstGeom prst="rect">
            <a:avLst/>
          </a:prstGeom>
          <a:noFill/>
          <a:ln>
            <a:noFill/>
          </a:ln>
        </p:spPr>
      </p:pic>
      <p:sp>
        <p:nvSpPr>
          <p:cNvPr id="163" name="Google Shape;163;p17"/>
          <p:cNvSpPr/>
          <p:nvPr/>
        </p:nvSpPr>
        <p:spPr>
          <a:xfrm>
            <a:off x="4700950" y="4572450"/>
            <a:ext cx="930300" cy="41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a:off x="5631250" y="4572450"/>
            <a:ext cx="930300" cy="41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a:off x="6561550" y="4572450"/>
            <a:ext cx="930300" cy="41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a:off x="7491850" y="4572450"/>
            <a:ext cx="930300" cy="41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txBox="1"/>
          <p:nvPr/>
        </p:nvSpPr>
        <p:spPr>
          <a:xfrm>
            <a:off x="4729575" y="4579800"/>
            <a:ext cx="9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Zone 1</a:t>
            </a:r>
            <a:endParaRPr>
              <a:latin typeface="Lato"/>
              <a:ea typeface="Lato"/>
              <a:cs typeface="Lato"/>
              <a:sym typeface="Lato"/>
            </a:endParaRPr>
          </a:p>
        </p:txBody>
      </p:sp>
      <p:sp>
        <p:nvSpPr>
          <p:cNvPr id="168" name="Google Shape;168;p17"/>
          <p:cNvSpPr txBox="1"/>
          <p:nvPr/>
        </p:nvSpPr>
        <p:spPr>
          <a:xfrm>
            <a:off x="5631250" y="4579800"/>
            <a:ext cx="99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Zone</a:t>
            </a:r>
            <a:r>
              <a:rPr lang="nl">
                <a:latin typeface="Lato"/>
                <a:ea typeface="Lato"/>
                <a:cs typeface="Lato"/>
                <a:sym typeface="Lato"/>
              </a:rPr>
              <a:t> 2</a:t>
            </a:r>
            <a:endParaRPr>
              <a:latin typeface="Lato"/>
              <a:ea typeface="Lato"/>
              <a:cs typeface="Lato"/>
              <a:sym typeface="Lato"/>
            </a:endParaRPr>
          </a:p>
        </p:txBody>
      </p:sp>
      <p:sp>
        <p:nvSpPr>
          <p:cNvPr id="169" name="Google Shape;169;p17"/>
          <p:cNvSpPr txBox="1"/>
          <p:nvPr/>
        </p:nvSpPr>
        <p:spPr>
          <a:xfrm>
            <a:off x="6529450" y="4579800"/>
            <a:ext cx="99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Zone</a:t>
            </a:r>
            <a:r>
              <a:rPr lang="nl">
                <a:latin typeface="Lato"/>
                <a:ea typeface="Lato"/>
                <a:cs typeface="Lato"/>
                <a:sym typeface="Lato"/>
              </a:rPr>
              <a:t> 3</a:t>
            </a:r>
            <a:endParaRPr>
              <a:latin typeface="Lato"/>
              <a:ea typeface="Lato"/>
              <a:cs typeface="Lato"/>
              <a:sym typeface="Lato"/>
            </a:endParaRPr>
          </a:p>
        </p:txBody>
      </p:sp>
      <p:sp>
        <p:nvSpPr>
          <p:cNvPr id="170" name="Google Shape;170;p17"/>
          <p:cNvSpPr txBox="1"/>
          <p:nvPr/>
        </p:nvSpPr>
        <p:spPr>
          <a:xfrm>
            <a:off x="7491850" y="4579800"/>
            <a:ext cx="99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Zone</a:t>
            </a:r>
            <a:r>
              <a:rPr lang="nl">
                <a:latin typeface="Lato"/>
                <a:ea typeface="Lato"/>
                <a:cs typeface="Lato"/>
                <a:sym typeface="Lato"/>
              </a:rPr>
              <a:t> 4</a:t>
            </a:r>
            <a:endParaRPr>
              <a:latin typeface="Lato"/>
              <a:ea typeface="Lato"/>
              <a:cs typeface="Lato"/>
              <a:sym typeface="Lato"/>
            </a:endParaRPr>
          </a:p>
        </p:txBody>
      </p:sp>
      <p:sp>
        <p:nvSpPr>
          <p:cNvPr id="171" name="Google Shape;171;p17"/>
          <p:cNvSpPr txBox="1"/>
          <p:nvPr/>
        </p:nvSpPr>
        <p:spPr>
          <a:xfrm>
            <a:off x="5015775" y="4271950"/>
            <a:ext cx="297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SSD can be seen as a strip of </a:t>
            </a:r>
            <a:r>
              <a:rPr b="1" lang="nl">
                <a:latin typeface="Lato"/>
                <a:ea typeface="Lato"/>
                <a:cs typeface="Lato"/>
                <a:sym typeface="Lato"/>
              </a:rPr>
              <a:t>zones</a:t>
            </a:r>
            <a:endParaRPr b="1">
              <a:latin typeface="Lato"/>
              <a:ea typeface="Lato"/>
              <a:cs typeface="Lato"/>
              <a:sym typeface="Lato"/>
            </a:endParaRPr>
          </a:p>
        </p:txBody>
      </p:sp>
      <p:cxnSp>
        <p:nvCxnSpPr>
          <p:cNvPr id="172" name="Google Shape;172;p17"/>
          <p:cNvCxnSpPr>
            <a:stCxn id="171" idx="0"/>
          </p:cNvCxnSpPr>
          <p:nvPr/>
        </p:nvCxnSpPr>
        <p:spPr>
          <a:xfrm rot="10800000">
            <a:off x="6489975" y="3642250"/>
            <a:ext cx="10800" cy="629700"/>
          </a:xfrm>
          <a:prstGeom prst="straightConnector1">
            <a:avLst/>
          </a:prstGeom>
          <a:noFill/>
          <a:ln cap="flat" cmpd="sng" w="9525">
            <a:solidFill>
              <a:schemeClr val="dk2"/>
            </a:solidFill>
            <a:prstDash val="solid"/>
            <a:round/>
            <a:headEnd len="med" w="med" type="triangl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8"/>
          <p:cNvSpPr txBox="1"/>
          <p:nvPr>
            <p:ph type="title"/>
          </p:nvPr>
        </p:nvSpPr>
        <p:spPr>
          <a:xfrm>
            <a:off x="727650" y="1259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But how can we overwrite data? </a:t>
            </a:r>
            <a:endParaRPr/>
          </a:p>
          <a:p>
            <a:pPr indent="0" lvl="0" marL="0" rtl="0" algn="l">
              <a:spcBef>
                <a:spcPts val="0"/>
              </a:spcBef>
              <a:spcAft>
                <a:spcPts val="0"/>
              </a:spcAft>
              <a:buNone/>
            </a:pPr>
            <a:r>
              <a:rPr lang="nl" sz="1800">
                <a:solidFill>
                  <a:schemeClr val="accent1"/>
                </a:solidFill>
              </a:rPr>
              <a:t>Like transforming </a:t>
            </a:r>
            <a:r>
              <a:rPr lang="nl" sz="1800">
                <a:solidFill>
                  <a:schemeClr val="accent1"/>
                </a:solidFill>
              </a:rPr>
              <a:t>“Hello World?” to </a:t>
            </a:r>
            <a:r>
              <a:rPr lang="nl" sz="1800">
                <a:solidFill>
                  <a:schemeClr val="accent1"/>
                </a:solidFill>
              </a:rPr>
              <a:t>“Hello World!”</a:t>
            </a:r>
            <a:endParaRPr sz="2022">
              <a:solidFill>
                <a:schemeClr val="accent1"/>
              </a:solidFill>
            </a:endParaRPr>
          </a:p>
        </p:txBody>
      </p:sp>
      <p:sp>
        <p:nvSpPr>
          <p:cNvPr id="178" name="Google Shape;178;p18"/>
          <p:cNvSpPr/>
          <p:nvPr/>
        </p:nvSpPr>
        <p:spPr>
          <a:xfrm>
            <a:off x="2446800" y="2192738"/>
            <a:ext cx="2607600" cy="572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5054400" y="2192738"/>
            <a:ext cx="2607600" cy="572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txBox="1"/>
          <p:nvPr/>
        </p:nvSpPr>
        <p:spPr>
          <a:xfrm>
            <a:off x="2446800" y="2222338"/>
            <a:ext cx="2607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sz="1200">
                <a:solidFill>
                  <a:schemeClr val="dk2"/>
                </a:solidFill>
              </a:rPr>
              <a:t>“Important data :(” ; </a:t>
            </a:r>
            <a:r>
              <a:rPr b="1" lang="nl" sz="1200">
                <a:solidFill>
                  <a:srgbClr val="FF0000"/>
                </a:solidFill>
              </a:rPr>
              <a:t>“Hello world?”</a:t>
            </a:r>
            <a:endParaRPr b="1" sz="1200">
              <a:solidFill>
                <a:srgbClr val="FF0000"/>
              </a:solidFill>
            </a:endParaRPr>
          </a:p>
          <a:p>
            <a:pPr indent="0" lvl="0" marL="0" rtl="0" algn="ctr">
              <a:spcBef>
                <a:spcPts val="0"/>
              </a:spcBef>
              <a:spcAft>
                <a:spcPts val="0"/>
              </a:spcAft>
              <a:buNone/>
            </a:pPr>
            <a:r>
              <a:t/>
            </a:r>
            <a:endParaRPr sz="1200">
              <a:solidFill>
                <a:schemeClr val="dk2"/>
              </a:solidFill>
            </a:endParaRPr>
          </a:p>
        </p:txBody>
      </p:sp>
      <p:sp>
        <p:nvSpPr>
          <p:cNvPr id="181" name="Google Shape;181;p18"/>
          <p:cNvSpPr txBox="1"/>
          <p:nvPr/>
        </p:nvSpPr>
        <p:spPr>
          <a:xfrm>
            <a:off x="5090925" y="2216388"/>
            <a:ext cx="2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2" name="Google Shape;182;p18"/>
          <p:cNvSpPr/>
          <p:nvPr/>
        </p:nvSpPr>
        <p:spPr>
          <a:xfrm>
            <a:off x="2467875" y="2965188"/>
            <a:ext cx="2607600" cy="572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p:nvPr/>
        </p:nvSpPr>
        <p:spPr>
          <a:xfrm>
            <a:off x="5075475" y="2965188"/>
            <a:ext cx="2607600" cy="572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txBox="1"/>
          <p:nvPr/>
        </p:nvSpPr>
        <p:spPr>
          <a:xfrm>
            <a:off x="2467875" y="2965193"/>
            <a:ext cx="26076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sz="1200">
                <a:solidFill>
                  <a:schemeClr val="dk2"/>
                </a:solidFill>
              </a:rPr>
              <a:t>“Important data :(” ; </a:t>
            </a:r>
            <a:r>
              <a:rPr b="1" lang="nl" sz="1200">
                <a:solidFill>
                  <a:srgbClr val="FF0000"/>
                </a:solidFill>
              </a:rPr>
              <a:t>“Hello world?”</a:t>
            </a:r>
            <a:endParaRPr b="1" sz="1200">
              <a:solidFill>
                <a:srgbClr val="FF0000"/>
              </a:solidFill>
            </a:endParaRPr>
          </a:p>
          <a:p>
            <a:pPr indent="0" lvl="0" marL="0" rtl="0" algn="ctr">
              <a:spcBef>
                <a:spcPts val="0"/>
              </a:spcBef>
              <a:spcAft>
                <a:spcPts val="0"/>
              </a:spcAft>
              <a:buNone/>
            </a:pPr>
            <a:r>
              <a:t/>
            </a:r>
            <a:endParaRPr sz="1200">
              <a:solidFill>
                <a:srgbClr val="FF0000"/>
              </a:solidFill>
            </a:endParaRPr>
          </a:p>
          <a:p>
            <a:pPr indent="0" lvl="0" marL="0" rtl="0" algn="ctr">
              <a:spcBef>
                <a:spcPts val="0"/>
              </a:spcBef>
              <a:spcAft>
                <a:spcPts val="0"/>
              </a:spcAft>
              <a:buNone/>
            </a:pPr>
            <a:r>
              <a:t/>
            </a:r>
            <a:endParaRPr sz="1200">
              <a:solidFill>
                <a:schemeClr val="dk2"/>
              </a:solidFill>
            </a:endParaRPr>
          </a:p>
        </p:txBody>
      </p:sp>
      <p:sp>
        <p:nvSpPr>
          <p:cNvPr id="185" name="Google Shape;185;p18"/>
          <p:cNvSpPr/>
          <p:nvPr/>
        </p:nvSpPr>
        <p:spPr>
          <a:xfrm>
            <a:off x="2460850" y="3760813"/>
            <a:ext cx="2607600" cy="572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a:off x="5068450" y="3760813"/>
            <a:ext cx="2607600" cy="572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txBox="1"/>
          <p:nvPr/>
        </p:nvSpPr>
        <p:spPr>
          <a:xfrm>
            <a:off x="2460850" y="3760925"/>
            <a:ext cx="26076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sz="1200">
                <a:solidFill>
                  <a:schemeClr val="dk2"/>
                </a:solidFill>
              </a:rPr>
              <a:t>“Important data :(” ; </a:t>
            </a:r>
            <a:r>
              <a:rPr b="1" lang="nl" sz="1200">
                <a:solidFill>
                  <a:srgbClr val="FF0000"/>
                </a:solidFill>
              </a:rPr>
              <a:t>“Hello world?”</a:t>
            </a:r>
            <a:endParaRPr b="1" sz="1200">
              <a:solidFill>
                <a:srgbClr val="FF0000"/>
              </a:solidFill>
            </a:endParaRPr>
          </a:p>
          <a:p>
            <a:pPr indent="0" lvl="0" marL="0" rtl="0" algn="ctr">
              <a:spcBef>
                <a:spcPts val="0"/>
              </a:spcBef>
              <a:spcAft>
                <a:spcPts val="0"/>
              </a:spcAft>
              <a:buNone/>
            </a:pPr>
            <a:r>
              <a:t/>
            </a:r>
            <a:endParaRPr sz="1200">
              <a:solidFill>
                <a:srgbClr val="FF0000"/>
              </a:solidFill>
            </a:endParaRPr>
          </a:p>
          <a:p>
            <a:pPr indent="0" lvl="0" marL="0" rtl="0" algn="ctr">
              <a:spcBef>
                <a:spcPts val="0"/>
              </a:spcBef>
              <a:spcAft>
                <a:spcPts val="0"/>
              </a:spcAft>
              <a:buNone/>
            </a:pPr>
            <a:r>
              <a:t/>
            </a:r>
            <a:endParaRPr sz="1200">
              <a:solidFill>
                <a:schemeClr val="dk2"/>
              </a:solidFill>
            </a:endParaRPr>
          </a:p>
        </p:txBody>
      </p:sp>
      <p:sp>
        <p:nvSpPr>
          <p:cNvPr id="188" name="Google Shape;188;p18"/>
          <p:cNvSpPr/>
          <p:nvPr/>
        </p:nvSpPr>
        <p:spPr>
          <a:xfrm>
            <a:off x="2453825" y="4564463"/>
            <a:ext cx="2607600" cy="572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p:nvPr/>
        </p:nvSpPr>
        <p:spPr>
          <a:xfrm>
            <a:off x="5061425" y="4564463"/>
            <a:ext cx="2607600" cy="572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txBox="1"/>
          <p:nvPr/>
        </p:nvSpPr>
        <p:spPr>
          <a:xfrm>
            <a:off x="2439775" y="4588113"/>
            <a:ext cx="260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0000"/>
              </a:solidFill>
            </a:endParaRPr>
          </a:p>
        </p:txBody>
      </p:sp>
      <p:sp>
        <p:nvSpPr>
          <p:cNvPr id="191" name="Google Shape;191;p18"/>
          <p:cNvSpPr txBox="1"/>
          <p:nvPr/>
        </p:nvSpPr>
        <p:spPr>
          <a:xfrm>
            <a:off x="5054400" y="3758400"/>
            <a:ext cx="2607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sz="1200">
                <a:solidFill>
                  <a:schemeClr val="dk2"/>
                </a:solidFill>
              </a:rPr>
              <a:t>“Random data”;“Important data :(”;“Hello world!”</a:t>
            </a:r>
            <a:endParaRPr b="1" sz="1200">
              <a:solidFill>
                <a:schemeClr val="dk2"/>
              </a:solidFill>
            </a:endParaRPr>
          </a:p>
        </p:txBody>
      </p:sp>
      <p:sp>
        <p:nvSpPr>
          <p:cNvPr id="192" name="Google Shape;192;p18"/>
          <p:cNvSpPr txBox="1"/>
          <p:nvPr/>
        </p:nvSpPr>
        <p:spPr>
          <a:xfrm>
            <a:off x="5054400" y="4532996"/>
            <a:ext cx="2607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sz="1200">
                <a:solidFill>
                  <a:schemeClr val="dk2"/>
                </a:solidFill>
              </a:rPr>
              <a:t>“Random data”;“Important data :(”;“Hello world!”</a:t>
            </a:r>
            <a:endParaRPr b="1" sz="1200">
              <a:solidFill>
                <a:schemeClr val="dk2"/>
              </a:solidFill>
            </a:endParaRPr>
          </a:p>
          <a:p>
            <a:pPr indent="0" lvl="0" marL="0" rtl="0" algn="ctr">
              <a:spcBef>
                <a:spcPts val="0"/>
              </a:spcBef>
              <a:spcAft>
                <a:spcPts val="0"/>
              </a:spcAft>
              <a:buNone/>
            </a:pPr>
            <a:r>
              <a:t/>
            </a:r>
            <a:endParaRPr sz="1200">
              <a:solidFill>
                <a:schemeClr val="dk2"/>
              </a:solidFill>
            </a:endParaRPr>
          </a:p>
        </p:txBody>
      </p:sp>
      <p:cxnSp>
        <p:nvCxnSpPr>
          <p:cNvPr id="193" name="Google Shape;193;p18"/>
          <p:cNvCxnSpPr>
            <a:stCxn id="187" idx="0"/>
            <a:endCxn id="191" idx="0"/>
          </p:cNvCxnSpPr>
          <p:nvPr/>
        </p:nvCxnSpPr>
        <p:spPr>
          <a:xfrm rot="-5400000">
            <a:off x="5060200" y="2462975"/>
            <a:ext cx="2400" cy="2593500"/>
          </a:xfrm>
          <a:prstGeom prst="curvedConnector3">
            <a:avLst>
              <a:gd fmla="val 10027083" name="adj1"/>
            </a:avLst>
          </a:prstGeom>
          <a:noFill/>
          <a:ln cap="flat" cmpd="sng" w="9525">
            <a:solidFill>
              <a:schemeClr val="dk2"/>
            </a:solidFill>
            <a:prstDash val="solid"/>
            <a:round/>
            <a:headEnd len="med" w="med" type="none"/>
            <a:tailEnd len="med" w="med" type="stealth"/>
          </a:ln>
        </p:spPr>
      </p:cxnSp>
      <p:sp>
        <p:nvSpPr>
          <p:cNvPr id="194" name="Google Shape;194;p18"/>
          <p:cNvSpPr txBox="1"/>
          <p:nvPr/>
        </p:nvSpPr>
        <p:spPr>
          <a:xfrm>
            <a:off x="174075" y="2191588"/>
            <a:ext cx="229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accent1"/>
                </a:solidFill>
              </a:rPr>
              <a:t>1 Initial state. two strings stored in zone 1.</a:t>
            </a:r>
            <a:endParaRPr>
              <a:solidFill>
                <a:schemeClr val="accent1"/>
              </a:solidFill>
            </a:endParaRPr>
          </a:p>
        </p:txBody>
      </p:sp>
      <p:sp>
        <p:nvSpPr>
          <p:cNvPr id="195" name="Google Shape;195;p18"/>
          <p:cNvSpPr txBox="1"/>
          <p:nvPr/>
        </p:nvSpPr>
        <p:spPr>
          <a:xfrm>
            <a:off x="174075" y="2988600"/>
            <a:ext cx="229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accent1"/>
                </a:solidFill>
              </a:rPr>
              <a:t>2</a:t>
            </a:r>
            <a:r>
              <a:rPr lang="nl">
                <a:solidFill>
                  <a:schemeClr val="accent1"/>
                </a:solidFill>
              </a:rPr>
              <a:t> Copy </a:t>
            </a:r>
            <a:r>
              <a:rPr b="1" lang="nl">
                <a:solidFill>
                  <a:schemeClr val="accent1"/>
                </a:solidFill>
              </a:rPr>
              <a:t>ALL </a:t>
            </a:r>
            <a:r>
              <a:rPr lang="nl">
                <a:solidFill>
                  <a:schemeClr val="accent1"/>
                </a:solidFill>
              </a:rPr>
              <a:t>correct data to zone 2</a:t>
            </a:r>
            <a:endParaRPr>
              <a:solidFill>
                <a:schemeClr val="accent1"/>
              </a:solidFill>
            </a:endParaRPr>
          </a:p>
        </p:txBody>
      </p:sp>
      <p:sp>
        <p:nvSpPr>
          <p:cNvPr id="196" name="Google Shape;196;p18"/>
          <p:cNvSpPr txBox="1"/>
          <p:nvPr/>
        </p:nvSpPr>
        <p:spPr>
          <a:xfrm>
            <a:off x="174075" y="3760788"/>
            <a:ext cx="229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accent1"/>
                </a:solidFill>
              </a:rPr>
              <a:t>3</a:t>
            </a:r>
            <a:r>
              <a:rPr lang="nl">
                <a:solidFill>
                  <a:schemeClr val="accent1"/>
                </a:solidFill>
              </a:rPr>
              <a:t> Alter Hello World in memory and write correct to zone 2.</a:t>
            </a:r>
            <a:endParaRPr>
              <a:solidFill>
                <a:schemeClr val="accent1"/>
              </a:solidFill>
            </a:endParaRPr>
          </a:p>
        </p:txBody>
      </p:sp>
      <p:sp>
        <p:nvSpPr>
          <p:cNvPr id="197" name="Google Shape;197;p18"/>
          <p:cNvSpPr txBox="1"/>
          <p:nvPr/>
        </p:nvSpPr>
        <p:spPr>
          <a:xfrm>
            <a:off x="174075" y="4559400"/>
            <a:ext cx="229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chemeClr val="accent1"/>
                </a:solidFill>
              </a:rPr>
              <a:t>4</a:t>
            </a:r>
            <a:r>
              <a:rPr lang="nl">
                <a:solidFill>
                  <a:schemeClr val="accent1"/>
                </a:solidFill>
              </a:rPr>
              <a:t> Wipe </a:t>
            </a:r>
            <a:r>
              <a:rPr b="1" lang="nl">
                <a:solidFill>
                  <a:schemeClr val="accent1"/>
                </a:solidFill>
              </a:rPr>
              <a:t>ENTIRE</a:t>
            </a:r>
            <a:r>
              <a:rPr lang="nl">
                <a:solidFill>
                  <a:schemeClr val="accent1"/>
                </a:solidFill>
              </a:rPr>
              <a:t> old zone for reuse. It was </a:t>
            </a:r>
            <a:r>
              <a:rPr lang="nl">
                <a:solidFill>
                  <a:srgbClr val="FF0000"/>
                </a:solidFill>
              </a:rPr>
              <a:t>dirty.</a:t>
            </a:r>
            <a:endParaRPr>
              <a:solidFill>
                <a:srgbClr val="FF0000"/>
              </a:solidFill>
            </a:endParaRPr>
          </a:p>
        </p:txBody>
      </p:sp>
      <p:sp>
        <p:nvSpPr>
          <p:cNvPr id="198" name="Google Shape;198;p18"/>
          <p:cNvSpPr txBox="1"/>
          <p:nvPr/>
        </p:nvSpPr>
        <p:spPr>
          <a:xfrm>
            <a:off x="2474888" y="1890413"/>
            <a:ext cx="257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solidFill>
                  <a:schemeClr val="dk2"/>
                </a:solidFill>
              </a:rPr>
              <a:t>zone 1</a:t>
            </a:r>
            <a:endParaRPr b="1">
              <a:solidFill>
                <a:schemeClr val="dk2"/>
              </a:solidFill>
            </a:endParaRPr>
          </a:p>
        </p:txBody>
      </p:sp>
      <p:sp>
        <p:nvSpPr>
          <p:cNvPr id="199" name="Google Shape;199;p18"/>
          <p:cNvSpPr txBox="1"/>
          <p:nvPr/>
        </p:nvSpPr>
        <p:spPr>
          <a:xfrm>
            <a:off x="5114125" y="1890413"/>
            <a:ext cx="257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solidFill>
                  <a:schemeClr val="dk2"/>
                </a:solidFill>
              </a:rPr>
              <a:t>zone 2</a:t>
            </a:r>
            <a:endParaRPr b="1">
              <a:solidFill>
                <a:schemeClr val="dk2"/>
              </a:solidFill>
            </a:endParaRPr>
          </a:p>
        </p:txBody>
      </p:sp>
      <p:sp>
        <p:nvSpPr>
          <p:cNvPr id="200" name="Google Shape;200;p18"/>
          <p:cNvSpPr txBox="1"/>
          <p:nvPr/>
        </p:nvSpPr>
        <p:spPr>
          <a:xfrm>
            <a:off x="5079025" y="2988850"/>
            <a:ext cx="2607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sz="1200">
                <a:solidFill>
                  <a:schemeClr val="dk2"/>
                </a:solidFill>
              </a:rPr>
              <a:t>“</a:t>
            </a:r>
            <a:r>
              <a:rPr b="1" lang="nl" sz="1200">
                <a:solidFill>
                  <a:schemeClr val="dk2"/>
                </a:solidFill>
              </a:rPr>
              <a:t>Random data”;“Important data :(” </a:t>
            </a:r>
            <a:endParaRPr b="1" sz="1200">
              <a:solidFill>
                <a:schemeClr val="dk2"/>
              </a:solidFill>
            </a:endParaRPr>
          </a:p>
        </p:txBody>
      </p:sp>
      <p:sp>
        <p:nvSpPr>
          <p:cNvPr id="201" name="Google Shape;201;p18"/>
          <p:cNvSpPr txBox="1"/>
          <p:nvPr/>
        </p:nvSpPr>
        <p:spPr>
          <a:xfrm>
            <a:off x="5054425" y="2190605"/>
            <a:ext cx="254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sz="1200">
                <a:solidFill>
                  <a:schemeClr val="dk2"/>
                </a:solidFill>
              </a:rPr>
              <a:t>“Random data”</a:t>
            </a:r>
            <a:endParaRPr b="1" sz="1200">
              <a:solidFill>
                <a:schemeClr val="dk2"/>
              </a:solidFill>
            </a:endParaRPr>
          </a:p>
          <a:p>
            <a:pPr indent="0" lvl="0" marL="0" rtl="0" algn="ctr">
              <a:spcBef>
                <a:spcPts val="0"/>
              </a:spcBef>
              <a:spcAft>
                <a:spcPts val="0"/>
              </a:spcAft>
              <a:buNone/>
            </a:pPr>
            <a:r>
              <a:t/>
            </a:r>
            <a:endParaRPr sz="1200">
              <a:solidFill>
                <a:schemeClr val="dk2"/>
              </a:solidFill>
            </a:endParaRPr>
          </a:p>
        </p:txBody>
      </p:sp>
      <p:pic>
        <p:nvPicPr>
          <p:cNvPr id="202" name="Google Shape;202;p18"/>
          <p:cNvPicPr preferRelativeResize="0"/>
          <p:nvPr/>
        </p:nvPicPr>
        <p:blipFill>
          <a:blip r:embed="rId3">
            <a:alphaModFix/>
          </a:blip>
          <a:stretch>
            <a:fillRect/>
          </a:stretch>
        </p:blipFill>
        <p:spPr>
          <a:xfrm>
            <a:off x="3356122" y="4564475"/>
            <a:ext cx="810026" cy="572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Problem: Wear leveling</a:t>
            </a:r>
            <a:endParaRPr/>
          </a:p>
        </p:txBody>
      </p:sp>
      <p:sp>
        <p:nvSpPr>
          <p:cNvPr id="208" name="Google Shape;208;p19"/>
          <p:cNvSpPr txBox="1"/>
          <p:nvPr>
            <p:ph idx="1" type="body"/>
          </p:nvPr>
        </p:nvSpPr>
        <p:spPr>
          <a:xfrm>
            <a:off x="729450" y="2078875"/>
            <a:ext cx="7688700" cy="1670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FF0000"/>
              </a:buClr>
              <a:buSzPts val="1800"/>
              <a:buFont typeface="Arial"/>
              <a:buChar char="●"/>
            </a:pPr>
            <a:r>
              <a:rPr lang="nl" sz="1400">
                <a:solidFill>
                  <a:srgbClr val="FF0000"/>
                </a:solidFill>
                <a:latin typeface="Arial"/>
                <a:ea typeface="Arial"/>
                <a:cs typeface="Arial"/>
                <a:sym typeface="Arial"/>
              </a:rPr>
              <a:t>I/O physically harms the device</a:t>
            </a:r>
            <a:endParaRPr sz="1400">
              <a:solidFill>
                <a:srgbClr val="FF0000"/>
              </a:solidFill>
              <a:latin typeface="Arial"/>
              <a:ea typeface="Arial"/>
              <a:cs typeface="Arial"/>
              <a:sym typeface="Arial"/>
            </a:endParaRPr>
          </a:p>
          <a:p>
            <a:pPr indent="-342900" lvl="0" marL="457200" rtl="0" algn="l">
              <a:spcBef>
                <a:spcPts val="0"/>
              </a:spcBef>
              <a:spcAft>
                <a:spcPts val="0"/>
              </a:spcAft>
              <a:buClr>
                <a:srgbClr val="FF0000"/>
              </a:buClr>
              <a:buSzPts val="1800"/>
              <a:buFont typeface="Arial"/>
              <a:buChar char="●"/>
            </a:pPr>
            <a:r>
              <a:rPr lang="nl" sz="1400">
                <a:solidFill>
                  <a:srgbClr val="FF0000"/>
                </a:solidFill>
                <a:latin typeface="Arial"/>
                <a:ea typeface="Arial"/>
                <a:cs typeface="Arial"/>
                <a:sym typeface="Arial"/>
              </a:rPr>
              <a:t>Zones can die…</a:t>
            </a:r>
            <a:endParaRPr sz="1400">
              <a:solidFill>
                <a:srgbClr val="FF0000"/>
              </a:solidFill>
              <a:latin typeface="Arial"/>
              <a:ea typeface="Arial"/>
              <a:cs typeface="Arial"/>
              <a:sym typeface="Arial"/>
            </a:endParaRPr>
          </a:p>
          <a:p>
            <a:pPr indent="-342900" lvl="0" marL="457200" rtl="0" algn="l">
              <a:spcBef>
                <a:spcPts val="0"/>
              </a:spcBef>
              <a:spcAft>
                <a:spcPts val="0"/>
              </a:spcAft>
              <a:buClr>
                <a:srgbClr val="FF0000"/>
              </a:buClr>
              <a:buSzPts val="1800"/>
              <a:buFont typeface="Arial"/>
              <a:buChar char="●"/>
            </a:pPr>
            <a:r>
              <a:rPr lang="nl" sz="1400">
                <a:solidFill>
                  <a:srgbClr val="FF0000"/>
                </a:solidFill>
                <a:latin typeface="Arial"/>
                <a:ea typeface="Arial"/>
                <a:cs typeface="Arial"/>
                <a:sym typeface="Arial"/>
              </a:rPr>
              <a:t>So using the storage costs 💰</a:t>
            </a:r>
            <a:endParaRPr sz="1400">
              <a:solidFill>
                <a:srgbClr val="FF0000"/>
              </a:solidFill>
              <a:latin typeface="Arial"/>
              <a:ea typeface="Arial"/>
              <a:cs typeface="Arial"/>
              <a:sym typeface="Arial"/>
            </a:endParaRPr>
          </a:p>
          <a:p>
            <a:pPr indent="-342900" lvl="0" marL="457200" rtl="0" algn="l">
              <a:spcBef>
                <a:spcPts val="0"/>
              </a:spcBef>
              <a:spcAft>
                <a:spcPts val="0"/>
              </a:spcAft>
              <a:buClr>
                <a:srgbClr val="FF0000"/>
              </a:buClr>
              <a:buSzPts val="1800"/>
              <a:buFont typeface="Arial"/>
              <a:buChar char="●"/>
            </a:pPr>
            <a:r>
              <a:rPr lang="nl" sz="1400">
                <a:solidFill>
                  <a:srgbClr val="FF0000"/>
                </a:solidFill>
                <a:latin typeface="Arial"/>
                <a:ea typeface="Arial"/>
                <a:cs typeface="Arial"/>
                <a:sym typeface="Arial"/>
              </a:rPr>
              <a:t>We must keep I/O to an acceptable minimum!</a:t>
            </a:r>
            <a:endParaRPr sz="1400">
              <a:solidFill>
                <a:srgbClr val="FF0000"/>
              </a:solidFill>
              <a:latin typeface="Arial"/>
              <a:ea typeface="Arial"/>
              <a:cs typeface="Arial"/>
              <a:sym typeface="Arial"/>
            </a:endParaRPr>
          </a:p>
          <a:p>
            <a:pPr indent="-317500" lvl="0" marL="457200" rtl="0" algn="l">
              <a:spcBef>
                <a:spcPts val="0"/>
              </a:spcBef>
              <a:spcAft>
                <a:spcPts val="0"/>
              </a:spcAft>
              <a:buClr>
                <a:srgbClr val="FF0000"/>
              </a:buClr>
              <a:buSzPts val="1400"/>
              <a:buFont typeface="Arial"/>
              <a:buChar char="●"/>
            </a:pPr>
            <a:r>
              <a:rPr lang="nl" sz="1400">
                <a:solidFill>
                  <a:srgbClr val="FF0000"/>
                </a:solidFill>
                <a:latin typeface="Arial"/>
                <a:ea typeface="Arial"/>
                <a:cs typeface="Arial"/>
                <a:sym typeface="Arial"/>
              </a:rPr>
              <a:t>Overwrites write more than what was requested…</a:t>
            </a:r>
            <a:endParaRPr sz="1400">
              <a:solidFill>
                <a:srgbClr val="FF0000"/>
              </a:solidFill>
              <a:latin typeface="Arial"/>
              <a:ea typeface="Arial"/>
              <a:cs typeface="Arial"/>
              <a:sym typeface="Arial"/>
            </a:endParaRPr>
          </a:p>
          <a:p>
            <a:pPr indent="-317500" lvl="1" marL="914400" rtl="0" algn="l">
              <a:spcBef>
                <a:spcPts val="0"/>
              </a:spcBef>
              <a:spcAft>
                <a:spcPts val="0"/>
              </a:spcAft>
              <a:buClr>
                <a:srgbClr val="FF0000"/>
              </a:buClr>
              <a:buSzPts val="1400"/>
              <a:buFont typeface="Arial"/>
              <a:buChar char="○"/>
            </a:pPr>
            <a:r>
              <a:rPr lang="nl" sz="1400">
                <a:solidFill>
                  <a:srgbClr val="FF0000"/>
                </a:solidFill>
                <a:latin typeface="Arial"/>
                <a:ea typeface="Arial"/>
                <a:cs typeface="Arial"/>
                <a:sym typeface="Arial"/>
              </a:rPr>
              <a:t>This is known as </a:t>
            </a:r>
            <a:r>
              <a:rPr b="1" lang="nl" sz="1400">
                <a:solidFill>
                  <a:srgbClr val="FF0000"/>
                </a:solidFill>
                <a:latin typeface="Arial"/>
                <a:ea typeface="Arial"/>
                <a:cs typeface="Arial"/>
                <a:sym typeface="Arial"/>
              </a:rPr>
              <a:t>write amplification </a:t>
            </a:r>
            <a:r>
              <a:rPr lang="nl" sz="1400">
                <a:solidFill>
                  <a:srgbClr val="FF0000"/>
                </a:solidFill>
                <a:latin typeface="Arial"/>
                <a:ea typeface="Arial"/>
                <a:cs typeface="Arial"/>
                <a:sym typeface="Arial"/>
              </a:rPr>
              <a:t>and is bad for the SSD!</a:t>
            </a:r>
            <a:endParaRPr sz="1400">
              <a:solidFill>
                <a:srgbClr val="FF0000"/>
              </a:solidFill>
              <a:latin typeface="Arial"/>
              <a:ea typeface="Arial"/>
              <a:cs typeface="Arial"/>
              <a:sym typeface="Arial"/>
            </a:endParaRPr>
          </a:p>
        </p:txBody>
      </p:sp>
      <p:pic>
        <p:nvPicPr>
          <p:cNvPr id="209" name="Google Shape;209;p19"/>
          <p:cNvPicPr preferRelativeResize="0"/>
          <p:nvPr/>
        </p:nvPicPr>
        <p:blipFill>
          <a:blip r:embed="rId3">
            <a:alphaModFix/>
          </a:blip>
          <a:stretch>
            <a:fillRect/>
          </a:stretch>
        </p:blipFill>
        <p:spPr>
          <a:xfrm>
            <a:off x="6243900" y="1517200"/>
            <a:ext cx="1670702" cy="1670702"/>
          </a:xfrm>
          <a:prstGeom prst="rect">
            <a:avLst/>
          </a:prstGeom>
          <a:noFill/>
          <a:ln>
            <a:noFill/>
          </a:ln>
        </p:spPr>
      </p:pic>
      <p:pic>
        <p:nvPicPr>
          <p:cNvPr id="210" name="Google Shape;210;p19"/>
          <p:cNvPicPr preferRelativeResize="0"/>
          <p:nvPr/>
        </p:nvPicPr>
        <p:blipFill>
          <a:blip r:embed="rId4">
            <a:alphaModFix/>
          </a:blip>
          <a:stretch>
            <a:fillRect/>
          </a:stretch>
        </p:blipFill>
        <p:spPr>
          <a:xfrm>
            <a:off x="6161849" y="882250"/>
            <a:ext cx="2306376" cy="17297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Meet the Flash Translation Layer (FTL)</a:t>
            </a:r>
            <a:endParaRPr/>
          </a:p>
        </p:txBody>
      </p:sp>
      <p:sp>
        <p:nvSpPr>
          <p:cNvPr id="216" name="Google Shape;216;p20"/>
          <p:cNvSpPr txBox="1"/>
          <p:nvPr>
            <p:ph idx="1" type="body"/>
          </p:nvPr>
        </p:nvSpPr>
        <p:spPr>
          <a:xfrm>
            <a:off x="729450" y="1957250"/>
            <a:ext cx="4830000" cy="18735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Clr>
                <a:srgbClr val="274E13"/>
              </a:buClr>
              <a:buSzPts val="1300"/>
              <a:buChar char="●"/>
            </a:pPr>
            <a:r>
              <a:rPr lang="nl">
                <a:solidFill>
                  <a:srgbClr val="274E13"/>
                </a:solidFill>
              </a:rPr>
              <a:t>Supports simple writes and reads to a flat address space!</a:t>
            </a:r>
            <a:endParaRPr>
              <a:solidFill>
                <a:srgbClr val="274E13"/>
              </a:solidFill>
            </a:endParaRPr>
          </a:p>
          <a:p>
            <a:pPr indent="-311150" lvl="1" marL="914400" rtl="0" algn="l">
              <a:spcBef>
                <a:spcPts val="0"/>
              </a:spcBef>
              <a:spcAft>
                <a:spcPts val="0"/>
              </a:spcAft>
              <a:buClr>
                <a:srgbClr val="274E13"/>
              </a:buClr>
              <a:buSzPts val="1300"/>
              <a:buChar char="○"/>
            </a:pPr>
            <a:r>
              <a:rPr lang="nl" sz="1300">
                <a:solidFill>
                  <a:srgbClr val="274E13"/>
                </a:solidFill>
              </a:rPr>
              <a:t>Thus supports overwrites on SSD? </a:t>
            </a:r>
            <a:r>
              <a:rPr lang="nl" sz="1300">
                <a:solidFill>
                  <a:srgbClr val="FF9900"/>
                </a:solidFill>
              </a:rPr>
              <a:t>Great!...</a:t>
            </a:r>
            <a:endParaRPr sz="1300">
              <a:solidFill>
                <a:srgbClr val="FF9900"/>
              </a:solidFill>
            </a:endParaRPr>
          </a:p>
          <a:p>
            <a:pPr indent="-311150" lvl="0" marL="457200" rtl="0" algn="l">
              <a:spcBef>
                <a:spcPts val="0"/>
              </a:spcBef>
              <a:spcAft>
                <a:spcPts val="0"/>
              </a:spcAft>
              <a:buClr>
                <a:srgbClr val="274E13"/>
              </a:buClr>
              <a:buSzPts val="1300"/>
              <a:buChar char="●"/>
            </a:pPr>
            <a:r>
              <a:rPr lang="nl">
                <a:solidFill>
                  <a:srgbClr val="274E13"/>
                </a:solidFill>
              </a:rPr>
              <a:t>Allows using an SSD like a conventional block device.</a:t>
            </a:r>
            <a:endParaRPr>
              <a:solidFill>
                <a:srgbClr val="274E13"/>
              </a:solidFill>
            </a:endParaRPr>
          </a:p>
          <a:p>
            <a:pPr indent="-311150" lvl="1" marL="914400" rtl="0" algn="l">
              <a:spcBef>
                <a:spcPts val="0"/>
              </a:spcBef>
              <a:spcAft>
                <a:spcPts val="0"/>
              </a:spcAft>
              <a:buClr>
                <a:srgbClr val="274E13"/>
              </a:buClr>
              <a:buSzPts val="1300"/>
              <a:buChar char="○"/>
            </a:pPr>
            <a:r>
              <a:rPr lang="nl" sz="1300">
                <a:solidFill>
                  <a:srgbClr val="274E13"/>
                </a:solidFill>
              </a:rPr>
              <a:t>Easy to use interface!</a:t>
            </a:r>
            <a:endParaRPr sz="1300">
              <a:solidFill>
                <a:srgbClr val="274E13"/>
              </a:solidFill>
            </a:endParaRPr>
          </a:p>
          <a:p>
            <a:pPr indent="-311150" lvl="0" marL="457200" rtl="0" algn="l">
              <a:spcBef>
                <a:spcPts val="0"/>
              </a:spcBef>
              <a:spcAft>
                <a:spcPts val="0"/>
              </a:spcAft>
              <a:buClr>
                <a:srgbClr val="FF0000"/>
              </a:buClr>
              <a:buSzPts val="1300"/>
              <a:buChar char="●"/>
            </a:pPr>
            <a:r>
              <a:rPr lang="nl">
                <a:solidFill>
                  <a:srgbClr val="FF0000"/>
                </a:solidFill>
              </a:rPr>
              <a:t>Remember “overwrites” are bad for wear leveling…</a:t>
            </a:r>
            <a:endParaRPr>
              <a:solidFill>
                <a:srgbClr val="FF0000"/>
              </a:solidFill>
            </a:endParaRPr>
          </a:p>
          <a:p>
            <a:pPr indent="-311150" lvl="0" marL="457200" rtl="0" algn="l">
              <a:spcBef>
                <a:spcPts val="0"/>
              </a:spcBef>
              <a:spcAft>
                <a:spcPts val="0"/>
              </a:spcAft>
              <a:buClr>
                <a:srgbClr val="FF0000"/>
              </a:buClr>
              <a:buSzPts val="1300"/>
              <a:buChar char="●"/>
            </a:pPr>
            <a:r>
              <a:rPr lang="nl">
                <a:solidFill>
                  <a:srgbClr val="FF0000"/>
                </a:solidFill>
              </a:rPr>
              <a:t>Vendor specific implementation…</a:t>
            </a:r>
            <a:endParaRPr>
              <a:solidFill>
                <a:srgbClr val="FF0000"/>
              </a:solidFill>
            </a:endParaRPr>
          </a:p>
          <a:p>
            <a:pPr indent="-311150" lvl="0" marL="457200" rtl="0" algn="l">
              <a:spcBef>
                <a:spcPts val="0"/>
              </a:spcBef>
              <a:spcAft>
                <a:spcPts val="0"/>
              </a:spcAft>
              <a:buClr>
                <a:srgbClr val="FF0000"/>
              </a:buClr>
              <a:buSzPts val="1300"/>
              <a:buChar char="●"/>
            </a:pPr>
            <a:r>
              <a:rPr lang="nl">
                <a:solidFill>
                  <a:srgbClr val="FF0000"/>
                </a:solidFill>
              </a:rPr>
              <a:t>Uses a GC, which is unpredictable…</a:t>
            </a:r>
            <a:endParaRPr>
              <a:solidFill>
                <a:srgbClr val="FF0000"/>
              </a:solidFill>
            </a:endParaRPr>
          </a:p>
          <a:p>
            <a:pPr indent="-311150" lvl="0" marL="457200" rtl="0" algn="l">
              <a:spcBef>
                <a:spcPts val="0"/>
              </a:spcBef>
              <a:spcAft>
                <a:spcPts val="0"/>
              </a:spcAft>
              <a:buClr>
                <a:srgbClr val="FF0000"/>
              </a:buClr>
              <a:buSzPts val="1300"/>
              <a:buChar char="●"/>
            </a:pPr>
            <a:r>
              <a:rPr lang="nl">
                <a:solidFill>
                  <a:srgbClr val="FF0000"/>
                </a:solidFill>
              </a:rPr>
              <a:t>No control over where data is stored</a:t>
            </a:r>
            <a:endParaRPr>
              <a:solidFill>
                <a:srgbClr val="FF0000"/>
              </a:solidFill>
            </a:endParaRPr>
          </a:p>
        </p:txBody>
      </p:sp>
      <p:pic>
        <p:nvPicPr>
          <p:cNvPr id="217" name="Google Shape;217;p20"/>
          <p:cNvPicPr preferRelativeResize="0"/>
          <p:nvPr/>
        </p:nvPicPr>
        <p:blipFill>
          <a:blip r:embed="rId3">
            <a:alphaModFix/>
          </a:blip>
          <a:stretch>
            <a:fillRect/>
          </a:stretch>
        </p:blipFill>
        <p:spPr>
          <a:xfrm rot="3569464">
            <a:off x="6693849" y="3687472"/>
            <a:ext cx="1368325" cy="1368301"/>
          </a:xfrm>
          <a:prstGeom prst="rect">
            <a:avLst/>
          </a:prstGeom>
          <a:noFill/>
          <a:ln>
            <a:noFill/>
          </a:ln>
        </p:spPr>
      </p:pic>
      <p:sp>
        <p:nvSpPr>
          <p:cNvPr id="218" name="Google Shape;218;p20"/>
          <p:cNvSpPr/>
          <p:nvPr/>
        </p:nvSpPr>
        <p:spPr>
          <a:xfrm>
            <a:off x="3726550" y="3980750"/>
            <a:ext cx="1152000" cy="1120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txBox="1"/>
          <p:nvPr/>
        </p:nvSpPr>
        <p:spPr>
          <a:xfrm>
            <a:off x="3726538" y="3891250"/>
            <a:ext cx="115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latin typeface="Lato"/>
                <a:ea typeface="Lato"/>
                <a:cs typeface="Lato"/>
                <a:sym typeface="Lato"/>
              </a:rPr>
              <a:t>FTL</a:t>
            </a:r>
            <a:endParaRPr b="1">
              <a:latin typeface="Lato"/>
              <a:ea typeface="Lato"/>
              <a:cs typeface="Lato"/>
              <a:sym typeface="Lato"/>
            </a:endParaRPr>
          </a:p>
        </p:txBody>
      </p:sp>
      <p:cxnSp>
        <p:nvCxnSpPr>
          <p:cNvPr id="220" name="Google Shape;220;p20"/>
          <p:cNvCxnSpPr>
            <a:stCxn id="221" idx="3"/>
          </p:cNvCxnSpPr>
          <p:nvPr/>
        </p:nvCxnSpPr>
        <p:spPr>
          <a:xfrm>
            <a:off x="1881425" y="4579275"/>
            <a:ext cx="1810200" cy="18000"/>
          </a:xfrm>
          <a:prstGeom prst="straightConnector1">
            <a:avLst/>
          </a:prstGeom>
          <a:noFill/>
          <a:ln cap="flat" cmpd="sng" w="9525">
            <a:solidFill>
              <a:schemeClr val="dk2"/>
            </a:solidFill>
            <a:prstDash val="solid"/>
            <a:round/>
            <a:headEnd len="med" w="med" type="stealth"/>
            <a:tailEnd len="med" w="med" type="stealth"/>
          </a:ln>
        </p:spPr>
      </p:cxnSp>
      <p:sp>
        <p:nvSpPr>
          <p:cNvPr id="221" name="Google Shape;221;p20"/>
          <p:cNvSpPr/>
          <p:nvPr/>
        </p:nvSpPr>
        <p:spPr>
          <a:xfrm>
            <a:off x="729425" y="4264875"/>
            <a:ext cx="1152000" cy="6288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txBox="1"/>
          <p:nvPr/>
        </p:nvSpPr>
        <p:spPr>
          <a:xfrm>
            <a:off x="729450" y="4321950"/>
            <a:ext cx="115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latin typeface="Lato"/>
                <a:ea typeface="Lato"/>
                <a:cs typeface="Lato"/>
                <a:sym typeface="Lato"/>
              </a:rPr>
              <a:t>Host</a:t>
            </a:r>
            <a:endParaRPr b="1">
              <a:latin typeface="Lato"/>
              <a:ea typeface="Lato"/>
              <a:cs typeface="Lato"/>
              <a:sym typeface="Lato"/>
            </a:endParaRPr>
          </a:p>
        </p:txBody>
      </p:sp>
      <p:sp>
        <p:nvSpPr>
          <p:cNvPr id="223" name="Google Shape;223;p20"/>
          <p:cNvSpPr txBox="1"/>
          <p:nvPr/>
        </p:nvSpPr>
        <p:spPr>
          <a:xfrm>
            <a:off x="1910138" y="4111200"/>
            <a:ext cx="178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Generic I/O ops</a:t>
            </a:r>
            <a:endParaRPr>
              <a:latin typeface="Lato"/>
              <a:ea typeface="Lato"/>
              <a:cs typeface="Lato"/>
              <a:sym typeface="Lato"/>
            </a:endParaRPr>
          </a:p>
        </p:txBody>
      </p:sp>
      <p:sp>
        <p:nvSpPr>
          <p:cNvPr id="224" name="Google Shape;224;p20"/>
          <p:cNvSpPr txBox="1"/>
          <p:nvPr/>
        </p:nvSpPr>
        <p:spPr>
          <a:xfrm>
            <a:off x="4900925" y="3771100"/>
            <a:ext cx="173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latin typeface="Lato"/>
                <a:ea typeface="Lato"/>
                <a:cs typeface="Lato"/>
                <a:sym typeface="Lato"/>
              </a:rPr>
              <a:t>Host issued ops</a:t>
            </a:r>
            <a:endParaRPr>
              <a:latin typeface="Lato"/>
              <a:ea typeface="Lato"/>
              <a:cs typeface="Lato"/>
              <a:sym typeface="Lato"/>
            </a:endParaRPr>
          </a:p>
        </p:txBody>
      </p:sp>
      <p:pic>
        <p:nvPicPr>
          <p:cNvPr id="225" name="Google Shape;225;p20"/>
          <p:cNvPicPr preferRelativeResize="0"/>
          <p:nvPr/>
        </p:nvPicPr>
        <p:blipFill>
          <a:blip r:embed="rId4">
            <a:alphaModFix/>
          </a:blip>
          <a:stretch>
            <a:fillRect/>
          </a:stretch>
        </p:blipFill>
        <p:spPr>
          <a:xfrm>
            <a:off x="3792150" y="4321938"/>
            <a:ext cx="1020800" cy="721724"/>
          </a:xfrm>
          <a:prstGeom prst="rect">
            <a:avLst/>
          </a:prstGeom>
          <a:noFill/>
          <a:ln>
            <a:noFill/>
          </a:ln>
        </p:spPr>
      </p:pic>
      <p:sp>
        <p:nvSpPr>
          <p:cNvPr id="226" name="Google Shape;226;p20"/>
          <p:cNvSpPr txBox="1"/>
          <p:nvPr/>
        </p:nvSpPr>
        <p:spPr>
          <a:xfrm>
            <a:off x="4926538" y="4379175"/>
            <a:ext cx="146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solidFill>
                  <a:srgbClr val="FF0000"/>
                </a:solidFill>
                <a:latin typeface="Lato"/>
                <a:ea typeface="Lato"/>
                <a:cs typeface="Lato"/>
                <a:sym typeface="Lato"/>
              </a:rPr>
              <a:t>GC ops</a:t>
            </a:r>
            <a:endParaRPr>
              <a:solidFill>
                <a:srgbClr val="FF0000"/>
              </a:solidFill>
              <a:latin typeface="Lato"/>
              <a:ea typeface="Lato"/>
              <a:cs typeface="Lato"/>
              <a:sym typeface="Lato"/>
            </a:endParaRPr>
          </a:p>
        </p:txBody>
      </p:sp>
      <p:cxnSp>
        <p:nvCxnSpPr>
          <p:cNvPr id="227" name="Google Shape;227;p20"/>
          <p:cNvCxnSpPr/>
          <p:nvPr/>
        </p:nvCxnSpPr>
        <p:spPr>
          <a:xfrm flipH="1" rot="10800000">
            <a:off x="4900925" y="4822825"/>
            <a:ext cx="2254200" cy="7200"/>
          </a:xfrm>
          <a:prstGeom prst="straightConnector1">
            <a:avLst/>
          </a:prstGeom>
          <a:noFill/>
          <a:ln cap="flat" cmpd="sng" w="9525">
            <a:solidFill>
              <a:schemeClr val="dk2"/>
            </a:solidFill>
            <a:prstDash val="solid"/>
            <a:round/>
            <a:headEnd len="med" w="med" type="stealth"/>
            <a:tailEnd len="med" w="med" type="triangle"/>
          </a:ln>
        </p:spPr>
      </p:cxnSp>
      <p:cxnSp>
        <p:nvCxnSpPr>
          <p:cNvPr id="228" name="Google Shape;228;p20"/>
          <p:cNvCxnSpPr/>
          <p:nvPr/>
        </p:nvCxnSpPr>
        <p:spPr>
          <a:xfrm flipH="1" rot="10800000">
            <a:off x="4900925" y="4150238"/>
            <a:ext cx="2254200" cy="7200"/>
          </a:xfrm>
          <a:prstGeom prst="straightConnector1">
            <a:avLst/>
          </a:prstGeom>
          <a:noFill/>
          <a:ln cap="flat" cmpd="sng" w="9525">
            <a:solidFill>
              <a:schemeClr val="dk2"/>
            </a:solidFill>
            <a:prstDash val="solid"/>
            <a:round/>
            <a:headEnd len="med" w="med" type="stealth"/>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Meet Zoned Namespace SSDs</a:t>
            </a:r>
            <a:endParaRPr/>
          </a:p>
        </p:txBody>
      </p:sp>
      <p:sp>
        <p:nvSpPr>
          <p:cNvPr id="234" name="Google Shape;234;p21"/>
          <p:cNvSpPr txBox="1"/>
          <p:nvPr>
            <p:ph idx="1" type="body"/>
          </p:nvPr>
        </p:nvSpPr>
        <p:spPr>
          <a:xfrm>
            <a:off x="729450" y="1853850"/>
            <a:ext cx="7835100" cy="1437900"/>
          </a:xfrm>
          <a:prstGeom prst="rect">
            <a:avLst/>
          </a:prstGeom>
        </p:spPr>
        <p:txBody>
          <a:bodyPr anchorCtr="0" anchor="t" bIns="91425" lIns="91425" spcFirstLastPara="1" rIns="91425" wrap="square" tIns="91425">
            <a:noAutofit/>
          </a:bodyPr>
          <a:lstStyle/>
          <a:p>
            <a:pPr indent="-311308" lvl="0" marL="457200" rtl="0" algn="l">
              <a:lnSpc>
                <a:spcPct val="95000"/>
              </a:lnSpc>
              <a:spcBef>
                <a:spcPts val="0"/>
              </a:spcBef>
              <a:spcAft>
                <a:spcPts val="0"/>
              </a:spcAft>
              <a:buClr>
                <a:srgbClr val="274E13"/>
              </a:buClr>
              <a:buSzPts val="1303"/>
              <a:buChar char="●"/>
            </a:pPr>
            <a:r>
              <a:rPr lang="nl" sz="1302">
                <a:solidFill>
                  <a:srgbClr val="274E13"/>
                </a:solidFill>
              </a:rPr>
              <a:t>The result of decades of SSD use.</a:t>
            </a:r>
            <a:endParaRPr sz="1302">
              <a:solidFill>
                <a:srgbClr val="274E13"/>
              </a:solidFill>
            </a:endParaRPr>
          </a:p>
          <a:p>
            <a:pPr indent="-311308" lvl="0" marL="457200" rtl="0" algn="l">
              <a:lnSpc>
                <a:spcPct val="95000"/>
              </a:lnSpc>
              <a:spcBef>
                <a:spcPts val="0"/>
              </a:spcBef>
              <a:spcAft>
                <a:spcPts val="0"/>
              </a:spcAft>
              <a:buClr>
                <a:srgbClr val="274E13"/>
              </a:buClr>
              <a:buSzPts val="1303"/>
              <a:buChar char="●"/>
            </a:pPr>
            <a:r>
              <a:rPr lang="nl" sz="1302">
                <a:solidFill>
                  <a:srgbClr val="274E13"/>
                </a:solidFill>
              </a:rPr>
              <a:t>Full control over the SSD!</a:t>
            </a:r>
            <a:endParaRPr sz="1302">
              <a:solidFill>
                <a:srgbClr val="274E13"/>
              </a:solidFill>
            </a:endParaRPr>
          </a:p>
          <a:p>
            <a:pPr indent="-311308" lvl="0" marL="457200" rtl="0" algn="l">
              <a:lnSpc>
                <a:spcPct val="95000"/>
              </a:lnSpc>
              <a:spcBef>
                <a:spcPts val="0"/>
              </a:spcBef>
              <a:spcAft>
                <a:spcPts val="0"/>
              </a:spcAft>
              <a:buClr>
                <a:srgbClr val="274E13"/>
              </a:buClr>
              <a:buSzPts val="1303"/>
              <a:buChar char="●"/>
            </a:pPr>
            <a:r>
              <a:rPr lang="nl" sz="1302">
                <a:solidFill>
                  <a:srgbClr val="274E13"/>
                </a:solidFill>
              </a:rPr>
              <a:t>SSD specific interface that fits SSD internals!</a:t>
            </a:r>
            <a:endParaRPr sz="1302">
              <a:solidFill>
                <a:srgbClr val="274E13"/>
              </a:solidFill>
            </a:endParaRPr>
          </a:p>
          <a:p>
            <a:pPr indent="-311308" lvl="0" marL="457200" rtl="0" algn="l">
              <a:lnSpc>
                <a:spcPct val="95000"/>
              </a:lnSpc>
              <a:spcBef>
                <a:spcPts val="0"/>
              </a:spcBef>
              <a:spcAft>
                <a:spcPts val="0"/>
              </a:spcAft>
              <a:buClr>
                <a:srgbClr val="274E13"/>
              </a:buClr>
              <a:buSzPts val="1303"/>
              <a:buChar char="●"/>
            </a:pPr>
            <a:r>
              <a:rPr lang="nl" sz="1302">
                <a:solidFill>
                  <a:srgbClr val="274E13"/>
                </a:solidFill>
              </a:rPr>
              <a:t>A standard, not vendor specific!</a:t>
            </a:r>
            <a:endParaRPr sz="1302">
              <a:solidFill>
                <a:srgbClr val="274E13"/>
              </a:solidFill>
            </a:endParaRPr>
          </a:p>
          <a:p>
            <a:pPr indent="-311308" lvl="0" marL="457200" rtl="0" algn="l">
              <a:lnSpc>
                <a:spcPct val="95000"/>
              </a:lnSpc>
              <a:spcBef>
                <a:spcPts val="0"/>
              </a:spcBef>
              <a:spcAft>
                <a:spcPts val="0"/>
              </a:spcAft>
              <a:buClr>
                <a:srgbClr val="274E13"/>
              </a:buClr>
              <a:buSzPts val="1303"/>
              <a:buChar char="●"/>
            </a:pPr>
            <a:r>
              <a:rPr lang="nl" sz="1302">
                <a:solidFill>
                  <a:srgbClr val="274E13"/>
                </a:solidFill>
              </a:rPr>
              <a:t>No internal GC, must be managed by Host</a:t>
            </a:r>
            <a:endParaRPr sz="1302">
              <a:solidFill>
                <a:srgbClr val="274E13"/>
              </a:solidFill>
            </a:endParaRPr>
          </a:p>
          <a:p>
            <a:pPr indent="-311308" lvl="0" marL="457200" rtl="0" algn="l">
              <a:lnSpc>
                <a:spcPct val="95000"/>
              </a:lnSpc>
              <a:spcBef>
                <a:spcPts val="0"/>
              </a:spcBef>
              <a:spcAft>
                <a:spcPts val="0"/>
              </a:spcAft>
              <a:buClr>
                <a:srgbClr val="FF0000"/>
              </a:buClr>
              <a:buSzPts val="1303"/>
              <a:buChar char="●"/>
            </a:pPr>
            <a:r>
              <a:rPr lang="nl" sz="1302">
                <a:solidFill>
                  <a:srgbClr val="FF0000"/>
                </a:solidFill>
              </a:rPr>
              <a:t>Requires rewriting a lot of software…</a:t>
            </a:r>
            <a:endParaRPr sz="1302">
              <a:solidFill>
                <a:srgbClr val="FF0000"/>
              </a:solidFill>
            </a:endParaRPr>
          </a:p>
          <a:p>
            <a:pPr indent="-311308" lvl="0" marL="457200" rtl="0" algn="l">
              <a:lnSpc>
                <a:spcPct val="95000"/>
              </a:lnSpc>
              <a:spcBef>
                <a:spcPts val="0"/>
              </a:spcBef>
              <a:spcAft>
                <a:spcPts val="0"/>
              </a:spcAft>
              <a:buClr>
                <a:srgbClr val="FF0000"/>
              </a:buClr>
              <a:buSzPts val="1303"/>
              <a:buChar char="●"/>
            </a:pPr>
            <a:r>
              <a:rPr lang="nl" sz="1302">
                <a:solidFill>
                  <a:srgbClr val="FF0000"/>
                </a:solidFill>
              </a:rPr>
              <a:t>More complex interface…</a:t>
            </a:r>
            <a:endParaRPr sz="1302">
              <a:solidFill>
                <a:srgbClr val="FF0000"/>
              </a:solidFill>
            </a:endParaRPr>
          </a:p>
        </p:txBody>
      </p:sp>
      <p:sp>
        <p:nvSpPr>
          <p:cNvPr id="235" name="Google Shape;235;p21"/>
          <p:cNvSpPr/>
          <p:nvPr/>
        </p:nvSpPr>
        <p:spPr>
          <a:xfrm>
            <a:off x="1795925" y="3724675"/>
            <a:ext cx="1152000" cy="786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21"/>
          <p:cNvPicPr preferRelativeResize="0"/>
          <p:nvPr/>
        </p:nvPicPr>
        <p:blipFill>
          <a:blip r:embed="rId3">
            <a:alphaModFix/>
          </a:blip>
          <a:stretch>
            <a:fillRect/>
          </a:stretch>
        </p:blipFill>
        <p:spPr>
          <a:xfrm>
            <a:off x="4949573" y="3433975"/>
            <a:ext cx="1368325" cy="1368300"/>
          </a:xfrm>
          <a:prstGeom prst="rect">
            <a:avLst/>
          </a:prstGeom>
          <a:noFill/>
          <a:ln>
            <a:noFill/>
          </a:ln>
        </p:spPr>
      </p:pic>
      <p:cxnSp>
        <p:nvCxnSpPr>
          <p:cNvPr id="237" name="Google Shape;237;p21"/>
          <p:cNvCxnSpPr>
            <a:stCxn id="235" idx="3"/>
            <a:endCxn id="236" idx="1"/>
          </p:cNvCxnSpPr>
          <p:nvPr/>
        </p:nvCxnSpPr>
        <p:spPr>
          <a:xfrm>
            <a:off x="2947925" y="4118125"/>
            <a:ext cx="2001600" cy="0"/>
          </a:xfrm>
          <a:prstGeom prst="straightConnector1">
            <a:avLst/>
          </a:prstGeom>
          <a:noFill/>
          <a:ln cap="flat" cmpd="sng" w="9525">
            <a:solidFill>
              <a:schemeClr val="dk2"/>
            </a:solidFill>
            <a:prstDash val="solid"/>
            <a:round/>
            <a:headEnd len="med" w="med" type="stealth"/>
            <a:tailEnd len="med" w="med" type="triangle"/>
          </a:ln>
        </p:spPr>
      </p:cxnSp>
      <p:sp>
        <p:nvSpPr>
          <p:cNvPr id="238" name="Google Shape;238;p21"/>
          <p:cNvSpPr txBox="1"/>
          <p:nvPr/>
        </p:nvSpPr>
        <p:spPr>
          <a:xfrm>
            <a:off x="1971275" y="3878600"/>
            <a:ext cx="801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a:latin typeface="Lato"/>
                <a:ea typeface="Lato"/>
                <a:cs typeface="Lato"/>
                <a:sym typeface="Lato"/>
              </a:rPr>
              <a:t>Host</a:t>
            </a:r>
            <a:endParaRPr b="1">
              <a:latin typeface="Lato"/>
              <a:ea typeface="Lato"/>
              <a:cs typeface="Lato"/>
              <a:sym typeface="Lato"/>
            </a:endParaRPr>
          </a:p>
        </p:txBody>
      </p:sp>
      <p:sp>
        <p:nvSpPr>
          <p:cNvPr id="239" name="Google Shape;239;p21"/>
          <p:cNvSpPr txBox="1"/>
          <p:nvPr/>
        </p:nvSpPr>
        <p:spPr>
          <a:xfrm>
            <a:off x="3234125" y="3670925"/>
            <a:ext cx="131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latin typeface="Lato"/>
                <a:ea typeface="Lato"/>
                <a:cs typeface="Lato"/>
                <a:sym typeface="Lato"/>
              </a:rPr>
              <a:t>ZNS ops</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